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24" r:id="rId3"/>
    <p:sldId id="323" r:id="rId4"/>
    <p:sldId id="325" r:id="rId5"/>
    <p:sldId id="326" r:id="rId6"/>
    <p:sldId id="327" r:id="rId7"/>
    <p:sldId id="330" r:id="rId8"/>
    <p:sldId id="329" r:id="rId9"/>
    <p:sldId id="339" r:id="rId10"/>
    <p:sldId id="296" r:id="rId11"/>
    <p:sldId id="332" r:id="rId12"/>
    <p:sldId id="297" r:id="rId13"/>
    <p:sldId id="333" r:id="rId14"/>
    <p:sldId id="334" r:id="rId15"/>
    <p:sldId id="335" r:id="rId16"/>
    <p:sldId id="328" r:id="rId17"/>
    <p:sldId id="336" r:id="rId18"/>
    <p:sldId id="343" r:id="rId19"/>
    <p:sldId id="337" r:id="rId20"/>
    <p:sldId id="338" r:id="rId21"/>
    <p:sldId id="341" r:id="rId22"/>
    <p:sldId id="340" r:id="rId23"/>
    <p:sldId id="369" r:id="rId24"/>
    <p:sldId id="308" r:id="rId25"/>
    <p:sldId id="309" r:id="rId26"/>
    <p:sldId id="344" r:id="rId27"/>
    <p:sldId id="345" r:id="rId28"/>
    <p:sldId id="346" r:id="rId29"/>
    <p:sldId id="347" r:id="rId30"/>
    <p:sldId id="348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8" r:id="rId39"/>
    <p:sldId id="359" r:id="rId40"/>
    <p:sldId id="357" r:id="rId41"/>
    <p:sldId id="360" r:id="rId42"/>
    <p:sldId id="317" r:id="rId43"/>
    <p:sldId id="363" r:id="rId44"/>
    <p:sldId id="364" r:id="rId45"/>
    <p:sldId id="319" r:id="rId46"/>
    <p:sldId id="365" r:id="rId47"/>
    <p:sldId id="370" r:id="rId48"/>
    <p:sldId id="368" r:id="rId49"/>
    <p:sldId id="367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-Harald Edna" initials="T-H 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844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36" autoAdjust="0"/>
  </p:normalViewPr>
  <p:slideViewPr>
    <p:cSldViewPr>
      <p:cViewPr>
        <p:scale>
          <a:sx n="100" d="100"/>
          <a:sy n="100" d="100"/>
        </p:scale>
        <p:origin x="-130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Divertikulitt</c:v>
                </c:pt>
              </c:strCache>
            </c:strRef>
          </c:tx>
          <c:spPr>
            <a:solidFill>
              <a:srgbClr val="FA7844"/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12</c:v>
                </c:pt>
                <c:pt idx="8">
                  <c:v>22</c:v>
                </c:pt>
                <c:pt idx="9">
                  <c:v>12</c:v>
                </c:pt>
                <c:pt idx="1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Ikke divertikulitt</c:v>
                </c:pt>
              </c:strCache>
            </c:strRef>
          </c:tx>
          <c:spPr>
            <a:pattFill prst="pct2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191</c:v>
                </c:pt>
                <c:pt idx="1">
                  <c:v>250</c:v>
                </c:pt>
                <c:pt idx="2">
                  <c:v>139</c:v>
                </c:pt>
                <c:pt idx="3">
                  <c:v>61</c:v>
                </c:pt>
                <c:pt idx="4">
                  <c:v>25</c:v>
                </c:pt>
                <c:pt idx="5">
                  <c:v>33</c:v>
                </c:pt>
                <c:pt idx="6">
                  <c:v>18</c:v>
                </c:pt>
                <c:pt idx="7">
                  <c:v>10</c:v>
                </c:pt>
                <c:pt idx="8">
                  <c:v>8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347584"/>
        <c:axId val="182321920"/>
      </c:barChart>
      <c:catAx>
        <c:axId val="17734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321920"/>
        <c:crosses val="autoZero"/>
        <c:auto val="1"/>
        <c:lblAlgn val="ctr"/>
        <c:lblOffset val="100"/>
        <c:noMultiLvlLbl val="0"/>
      </c:catAx>
      <c:valAx>
        <c:axId val="182321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73475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DF34-C8E8-4B6C-AF82-CF46AE55DAA6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18DE-8061-47EF-B652-7907AF5379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9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18DE-8061-47EF-B652-7907AF53791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1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20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8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40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96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25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5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9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50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21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92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BEC4-023F-4E2B-A0E1-DC609596E374}" type="datetimeFigureOut">
              <a:rPr lang="nb-NO" smtClean="0"/>
              <a:t>28.12.2017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2700-A611-435D-A0CF-067D402DB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39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1" y="5157192"/>
            <a:ext cx="4968552" cy="1152128"/>
          </a:xfrm>
        </p:spPr>
        <p:txBody>
          <a:bodyPr>
            <a:normAutofit/>
          </a:bodyPr>
          <a:lstStyle/>
          <a:p>
            <a:r>
              <a:rPr lang="nb-NO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 Jamal Talabani</a:t>
            </a:r>
          </a:p>
          <a:p>
            <a:r>
              <a:rPr lang="nb-NO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6855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7271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Pasienter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akutt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kolon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divertikulitt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innlagt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sykehus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66" y="1461331"/>
            <a:ext cx="7616666" cy="51360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844111" y="18864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b-NO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Innleggelser 1988-2012</a:t>
            </a:r>
          </a:p>
          <a:p>
            <a:pPr lvl="0" algn="ctr"/>
            <a:r>
              <a:rPr lang="nb-NO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Trender pr. 5-års perioder</a:t>
            </a:r>
            <a:endParaRPr lang="nb-N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rates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79512" y="233435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Antall innleggelser med akutt divertikulitt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økte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nb-NO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17.7/100.000 person-år i perioden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1988-1992</a:t>
            </a:r>
          </a:p>
          <a:p>
            <a:pPr lvl="0" algn="ctr"/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51.1 /100.000 person-år i perioden 2008-2012</a:t>
            </a:r>
          </a:p>
        </p:txBody>
      </p:sp>
    </p:spTree>
    <p:extLst>
      <p:ext uri="{BB962C8B-B14F-4D97-AF65-F5344CB8AC3E}">
        <p14:creationId xmlns:p14="http://schemas.microsoft.com/office/powerpoint/2010/main" val="34277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2701"/>
            <a:ext cx="4751618" cy="49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8865" y="116632"/>
            <a:ext cx="5032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Innleggelser 1988-2012</a:t>
            </a:r>
          </a:p>
          <a:p>
            <a:pPr algn="ctr"/>
            <a:r>
              <a:rPr lang="nb-NO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alders- og kjønnsfordeling</a:t>
            </a:r>
            <a:endParaRPr lang="nb-N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68298" y="5949280"/>
            <a:ext cx="723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Menn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med divertikulitt dominerte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fram til 55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årsalder, </a:t>
            </a:r>
          </a:p>
          <a:p>
            <a:pPr algn="ctr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deretter dominerte kvinner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308304" y="350100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 = 851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4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nb-NO" sz="36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Insidensraten økte</a:t>
            </a:r>
          </a:p>
        </p:txBody>
      </p:sp>
      <p:sp>
        <p:nvSpPr>
          <p:cNvPr id="2" name="Rektangel 1"/>
          <p:cNvSpPr/>
          <p:nvPr/>
        </p:nvSpPr>
        <p:spPr>
          <a:xfrm>
            <a:off x="179512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 /100.000 person-år i perioden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1988-1992 </a:t>
            </a:r>
          </a:p>
          <a:p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til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38.6 /100.000 person-år i perioden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2008-2012</a:t>
            </a:r>
          </a:p>
          <a:p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Insidensen </a:t>
            </a: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høyere for menn inntil 55 års alder</a:t>
            </a: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spcBef>
                <a:spcPct val="20000"/>
              </a:spcBef>
            </a:pP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deretter </a:t>
            </a: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høyere hos kvinner </a:t>
            </a:r>
            <a:endParaRPr lang="nb-NO" alt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alt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Insidensen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høyere for menn til 1992, deretter </a:t>
            </a: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høyere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 kvinner (1993-2012)</a:t>
            </a:r>
          </a:p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nb-NO" sz="36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Hovedfunn</a:t>
            </a:r>
            <a:endParaRPr lang="nb-NO" sz="36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9512" y="119675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1252610"/>
            <a:ext cx="8935516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 justering for befolkningsutvikling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(kjønn, alder og antall innbyggere)</a:t>
            </a:r>
          </a:p>
          <a:p>
            <a:pPr lvl="0">
              <a:spcBef>
                <a:spcPct val="20000"/>
              </a:spcBef>
            </a:pPr>
            <a:r>
              <a:rPr lang="nb-NO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lvl="0">
              <a:spcBef>
                <a:spcPct val="20000"/>
              </a:spcBef>
            </a:pPr>
            <a:r>
              <a:rPr lang="nb-NO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var årlig økning i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antall innleggelser 4,3%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for alle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typer akutt divertikulitt samlet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- 5,7% for perforert divertikulitt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økte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insidensen for innleggelse </a:t>
            </a: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ganger på </a:t>
            </a: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25år</a:t>
            </a:r>
            <a:endParaRPr lang="nb-NO" alt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altLang="nb-NO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nb-NO" sz="36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Hovedfunn forts.</a:t>
            </a:r>
            <a:endParaRPr lang="nb-NO" sz="36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9512" y="119675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1252610"/>
            <a:ext cx="8935516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Økt </a:t>
            </a: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insidens skyldes neppe bare at flere </a:t>
            </a: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 </a:t>
            </a:r>
            <a:r>
              <a:rPr lang="nb-NO" alt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innlagt med lettere </a:t>
            </a: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divertikulitt</a:t>
            </a:r>
            <a:endParaRPr lang="nb-NO" alt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spcBef>
                <a:spcPct val="20000"/>
              </a:spcBef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Pasienter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senere i studieperioden var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innlagt</a:t>
            </a:r>
          </a:p>
          <a:p>
            <a:pPr lvl="0">
              <a:spcBef>
                <a:spcPct val="20000"/>
              </a:spcBef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ukomplisert divertikulitt, hadde høyere median CRP, </a:t>
            </a:r>
            <a:endParaRPr lang="nb-NO" alt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(1988-92) mot 96 (2008-12), </a:t>
            </a:r>
            <a:r>
              <a:rPr lang="nb-NO" altLang="nb-NO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0,003</a:t>
            </a:r>
          </a:p>
          <a:p>
            <a:pPr lvl="0">
              <a:spcBef>
                <a:spcPct val="20000"/>
              </a:spcBef>
            </a:pPr>
            <a:endParaRPr lang="nb-NO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Insidens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økningen av de mest alvorlige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divertikulittene</a:t>
            </a:r>
          </a:p>
          <a:p>
            <a:pPr lvl="0">
              <a:spcBef>
                <a:spcPct val="20000"/>
              </a:spcBef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(perforasjon) var enda høyere (3,3 ganger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>
              <a:spcBef>
                <a:spcPct val="20000"/>
              </a:spcBef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sammenlignet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alle divertikulitter (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ganger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altLang="nb-NO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Artikkel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238698" cy="23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Hensikt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899592" y="1731117"/>
            <a:ext cx="756084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urdere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diagnostisk treffsikkerhet av akutt kolon divertikulitt </a:t>
            </a: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etter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kliniske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undersøkelsen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etter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blodprøver (CRP og Leukocytter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før utført bildediagnostikk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Definisjoner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395536" y="980728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Operating Characteristics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(Area Under Curve) reflekterer diagnostisk treffsikkerhet av vedkommende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lvl="0">
              <a:spcBef>
                <a:spcPct val="20000"/>
              </a:spcBef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jo høyere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(verdi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 1) desto bedre test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jo lavere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(verdi mot 0,5) desto dårligere test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4" t="26785" r="11406" b="15261"/>
          <a:stretch/>
        </p:blipFill>
        <p:spPr bwMode="auto">
          <a:xfrm>
            <a:off x="1115616" y="3493725"/>
            <a:ext cx="4392488" cy="31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67544" y="1556435"/>
            <a:ext cx="8424936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Prospektiv studie, november 2011 – mars 2014,</a:t>
            </a:r>
          </a:p>
          <a:p>
            <a:pPr>
              <a:spcBef>
                <a:spcPct val="20000"/>
              </a:spcBef>
            </a:pP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Levanger sykehus</a:t>
            </a:r>
          </a:p>
          <a:p>
            <a:pPr>
              <a:spcBef>
                <a:spcPct val="20000"/>
              </a:spcBef>
            </a:pPr>
            <a:endParaRPr lang="nb-NO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pasienter</a:t>
            </a:r>
            <a:r>
              <a:rPr lang="nb-NO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18 år,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innlagt med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akutt abdomen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inkludert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Primærvurdering, skala 0-10</a:t>
            </a:r>
          </a:p>
          <a:p>
            <a:pPr lvl="0"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/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611560" y="1916832"/>
            <a:ext cx="849694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Nord-Trøndelag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Sykehuset Levanger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Helseundersøkelsen </a:t>
            </a:r>
          </a:p>
          <a:p>
            <a:pPr>
              <a:spcBef>
                <a:spcPct val="20000"/>
              </a:spcBef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 Nord-Trøndelag (HUNT)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76" y="1052736"/>
            <a:ext cx="29013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forts.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67544" y="1124744"/>
            <a:ext cx="8424936" cy="787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perioden fikk 168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pasienter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endelig diagnose    akutt divertikulitt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disse pasientene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(57%)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 inkludert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ingen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signifikant statistisk forskjell på  alder,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kjønn,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liggedøgn eller grad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divertikulitt hos dem som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inkludert sammenlignet med dem som ikke var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inkludert</a:t>
            </a: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forts.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67544" y="1124744"/>
            <a:ext cx="842493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975"/>
            <a:ext cx="49196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36096" y="1873399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11.4% (n = 95)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020272" y="512861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%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452320" y="321297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 = 833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9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Fordeling av score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30880136"/>
              </p:ext>
            </p:extLst>
          </p:nvPr>
        </p:nvGraphicFramePr>
        <p:xfrm>
          <a:off x="1619672" y="1394034"/>
          <a:ext cx="6096000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331640" y="563370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2/3 av pasientene </a:t>
            </a:r>
            <a:r>
              <a:rPr lang="nb-NO" dirty="0" smtClean="0"/>
              <a:t>med </a:t>
            </a:r>
            <a:r>
              <a:rPr lang="nb-NO" dirty="0"/>
              <a:t>endelig </a:t>
            </a:r>
            <a:r>
              <a:rPr lang="nb-NO" dirty="0" smtClean="0"/>
              <a:t>diagnose divertikulitt hadde </a:t>
            </a:r>
            <a:r>
              <a:rPr lang="nb-NO" dirty="0"/>
              <a:t>score 6-10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4775259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Score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1253927"/>
            <a:ext cx="5184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194     253     142      68       32       42       29       22        30       15        6     </a:t>
            </a:r>
            <a:r>
              <a:rPr lang="nb-NO" sz="1200" dirty="0" smtClean="0"/>
              <a:t>	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119197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curve analyse</a:t>
            </a:r>
            <a:endParaRPr lang="nb-NO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688632" cy="3688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68505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- den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diagnostiske treffsikkerheten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var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svært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- høyere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hos yngre pasienter enn hos dem som var ≥ 65 år (</a:t>
            </a:r>
            <a:r>
              <a:rPr lang="nb-NO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= 0,036)</a:t>
            </a:r>
          </a:p>
          <a:p>
            <a:pPr marL="285750" indent="-285750">
              <a:buFontTx/>
              <a:buChar char="-"/>
            </a:pPr>
            <a:endParaRPr lang="nb-NO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</a:t>
            </a:r>
            <a:r>
              <a:rPr lang="nb-N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analyse</a:t>
            </a:r>
            <a: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472608" cy="3465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45799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CRP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var verdifull for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å skille divertikulitt fra andre typer akutt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abdomen</a:t>
            </a:r>
          </a:p>
          <a:p>
            <a:pPr marL="285750" indent="-285750">
              <a:buFontTx/>
              <a:buChar char="-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leukocytter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hadde ingen diagnostisk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verdi for å skille akutt divertikulitt fra alle andre former for akutt abdomen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Artikkel 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84" y="1707949"/>
            <a:ext cx="6464300" cy="388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Hensikt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899592" y="3024939"/>
            <a:ext cx="756084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Studere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enkelte risikofaktorer for å bli innlagt med akutt kolon-divertikulitt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67544" y="1556435"/>
            <a:ext cx="842493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9512" y="1484784"/>
            <a:ext cx="889248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Observasjons studie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deltakere i HUNT2 studien </a:t>
            </a: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 Nord-Trøndelag (1995-1997)</a:t>
            </a:r>
          </a:p>
          <a:p>
            <a:pPr lvl="0">
              <a:spcBef>
                <a:spcPct val="20000"/>
              </a:spcBef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42.570 deltakere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Sykehuset Levanger </a:t>
            </a: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som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lokalsykehus</a:t>
            </a:r>
          </a:p>
          <a:p>
            <a:pPr lvl="0"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Endepunkt var innleggelse for akutt colon divertikulitt i perioden etter HUNT2 (1998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- 2012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forts.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611560" y="1837034"/>
            <a:ext cx="8424936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 innlagt med akutt divertikulitt på </a:t>
            </a: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Sykehuset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Levanger (cases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42.212 hadde ikke blitt innlagt med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diagnosen i den perioden (controls)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80"/>
          </a:xfrm>
        </p:spPr>
        <p:txBody>
          <a:bodyPr/>
          <a:lstStyle/>
          <a:p>
            <a:r>
              <a:rPr lang="nb-NO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Definisjoner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611560" y="1268760"/>
            <a:ext cx="8496944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 divertikulose er utposninger i kolon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 divertikulitt er betennelse i en eller flere slike utposninger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Akutt kolon divertikulitt er den mest vanlige komplikasjonen ved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 divertikulose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Sykdommen har varierende alvorlighetsgrad </a:t>
            </a:r>
          </a:p>
        </p:txBody>
      </p:sp>
    </p:spTree>
    <p:extLst>
      <p:ext uri="{BB962C8B-B14F-4D97-AF65-F5344CB8AC3E}">
        <p14:creationId xmlns:p14="http://schemas.microsoft.com/office/powerpoint/2010/main" val="2152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forts.</a:t>
            </a:r>
            <a:b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-risikofaktorer</a:t>
            </a:r>
            <a:endParaRPr lang="en-US" sz="2700" dirty="0"/>
          </a:p>
        </p:txBody>
      </p:sp>
      <p:sp>
        <p:nvSpPr>
          <p:cNvPr id="3" name="Rektangel 2"/>
          <p:cNvSpPr/>
          <p:nvPr/>
        </p:nvSpPr>
        <p:spPr>
          <a:xfrm>
            <a:off x="611560" y="1837034"/>
            <a:ext cx="8424936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9512" y="1356673"/>
            <a:ext cx="878497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(&lt;50år / 50-70 år / &gt;70 år)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(normal / overvekt / </a:t>
            </a:r>
            <a:r>
              <a:rPr lang="nb-N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adipositas)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fysisk aktivitet (&lt;1 t/uke / ≥1 t/uke)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Røyking (aldri / tidligere / nåværende)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med tungpustenhet siste 12 måneder (nei / lett / mye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b-N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Valgt pga overhyppighet av død pga KOLS hos de som har hatt divertikulitt</a:t>
            </a:r>
            <a:endParaRPr lang="nb-N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med forstoppelse siste 12 måneder (nei / lett / mye)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brød brukt (fint /  blandet type / grovt)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utdanning (grunn-utdanning  / høyere nivå)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bosted (på landet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by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og metode</a:t>
            </a:r>
            <a:b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missing data</a:t>
            </a:r>
            <a:endParaRPr lang="en-US" sz="2700" dirty="0"/>
          </a:p>
        </p:txBody>
      </p:sp>
      <p:sp>
        <p:nvSpPr>
          <p:cNvPr id="3" name="Rektangel 2"/>
          <p:cNvSpPr/>
          <p:nvPr/>
        </p:nvSpPr>
        <p:spPr>
          <a:xfrm>
            <a:off x="611560" y="1837034"/>
            <a:ext cx="8424936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1520" y="2123095"/>
            <a:ext cx="856895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Manglende data: data som det har vært meningen å registrere, men som ikke er blitt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registrert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manglende data i risiko-variablene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 fysisk aktivitet, røyking, tungpustenhet, forstoppelse, type brød og type utdanning</a:t>
            </a:r>
            <a:r>
              <a:rPr lang="nb-N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fins flere modeller og metoder for håndtering av manglende data i datasett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758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og metode</a:t>
            </a:r>
            <a:b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Multippel imputasjon (MI) for manglende data </a:t>
            </a:r>
            <a:endParaRPr lang="en-US" sz="2200" dirty="0"/>
          </a:p>
        </p:txBody>
      </p:sp>
      <p:sp>
        <p:nvSpPr>
          <p:cNvPr id="3" name="Rektangel 2"/>
          <p:cNvSpPr/>
          <p:nvPr/>
        </p:nvSpPr>
        <p:spPr>
          <a:xfrm>
            <a:off x="611560" y="1837034"/>
            <a:ext cx="842493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regnes nærmest som gullstandard i denne sammenheng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går ut på å predikere (”imputere”) de manglende data og lage noen simulerte komplette datasett, analysere hvert av de komplette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datasettene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kombinerer deretter resultatene fra analysene for å beregne parametere på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</a:t>
            </a: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1520" y="18448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719492" cy="720080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Øket risiko for </a:t>
            </a:r>
            <a: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innleggelse for akutt divertikulitt</a:t>
            </a:r>
            <a:b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nb-NO" sz="24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multivariabel analyse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7544" y="1556435"/>
            <a:ext cx="842493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7544" y="2493705"/>
            <a:ext cx="842493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Økende alder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(≥ 50 år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Adipositas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(BMI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30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Sigarett-røyking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kvinner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 pust hos menn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Bosted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landet hos menn</a:t>
            </a:r>
            <a:endParaRPr lang="nb-NO" sz="28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719492" cy="720080"/>
          </a:xfrm>
        </p:spPr>
        <p:txBody>
          <a:bodyPr>
            <a:no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 økt </a:t>
            </a:r>
            <a:r>
              <a:rPr lang="nb-NO" sz="3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risiko for </a:t>
            </a:r>
            <a: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innleggelse </a:t>
            </a:r>
            <a:b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akutt divertikulitt</a:t>
            </a:r>
            <a:br>
              <a:rPr lang="nb-NO" sz="3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nb-NO" sz="24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multivariabel analyse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7544" y="1556435"/>
            <a:ext cx="842493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7544" y="2493705"/>
            <a:ext cx="84249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Hard fysisk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aktivitet (&gt;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1 t /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uke)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Obstipasjon siste 12 måneder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Brødinntak (type brød)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Utdannings nivå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Artikkel 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57" y="2348681"/>
            <a:ext cx="7401883" cy="20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Hensikt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899592" y="2089996"/>
            <a:ext cx="756084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Studere kort-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langtids- overlevelsen hos pasientene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innlagt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forskjellige typer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divertikulitt (1988-2012)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Dødsårsaksanalyse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Definisjoner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95536" y="1052736"/>
            <a:ext cx="8496944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Overlevelsestid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 fra første innleggelse med divertikulitt i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studieperioden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inntil død, uansett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dødsårsak</a:t>
            </a:r>
          </a:p>
          <a:p>
            <a:pPr lvl="0"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 korttids overlevelse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dagers relativ overlevelse</a:t>
            </a:r>
          </a:p>
          <a:p>
            <a:pPr lvl="0">
              <a:spcBef>
                <a:spcPct val="20000"/>
              </a:spcBef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 langtids overlevelse</a:t>
            </a: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 studert hos dem som levde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dager etter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innleggelse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divertikulitt</a:t>
            </a:r>
          </a:p>
        </p:txBody>
      </p:sp>
    </p:spTree>
    <p:extLst>
      <p:ext uri="{BB962C8B-B14F-4D97-AF65-F5344CB8AC3E}">
        <p14:creationId xmlns:p14="http://schemas.microsoft.com/office/powerpoint/2010/main" val="1158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Definisjoner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95536" y="2054224"/>
            <a:ext cx="8496944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 overlevelse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Observert overlevelse hos dem med divertikulitt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forhold til forventet overlevelse i sammenlignet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generell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 befolkning, justert for kjønn, alder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kalenderår</a:t>
            </a: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Presentasjon av artikkel 1- 4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3" y="2204864"/>
            <a:ext cx="3660297" cy="11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35" y="2204864"/>
            <a:ext cx="4386469" cy="14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2" y="3744169"/>
            <a:ext cx="3786188" cy="22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35" y="4221088"/>
            <a:ext cx="42306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67544" y="1556435"/>
            <a:ext cx="842493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87624" y="2159683"/>
            <a:ext cx="788436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Retrospektiv studie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pasienter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Endepunkt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død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nb-NO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dagers relativ overlevelse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824536" cy="4608512"/>
          </a:xfrm>
        </p:spPr>
      </p:pic>
      <p:sp>
        <p:nvSpPr>
          <p:cNvPr id="6" name="Rectangle 5"/>
          <p:cNvSpPr/>
          <p:nvPr/>
        </p:nvSpPr>
        <p:spPr>
          <a:xfrm>
            <a:off x="6012160" y="3009726"/>
            <a:ext cx="30243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mortalitet 7,5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% (49/650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dagers relativ overlevelse</a:t>
            </a:r>
            <a:br>
              <a:rPr lang="nb-NO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multivariabel analyse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95536" y="1340768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b-NO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Signifikant redusert overlevelse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- Høy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alder </a:t>
            </a: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Høy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ASA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  <a:p>
            <a:pPr lvl="0"/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Divertikulitt med abscess</a:t>
            </a:r>
          </a:p>
          <a:p>
            <a:pPr lvl="0"/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Divertikulitt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fekal perforasjon</a:t>
            </a:r>
            <a:endParaRPr lang="nb-NO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dagers relativ overlevelse</a:t>
            </a:r>
            <a:br>
              <a:rPr lang="nb-NO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dødsårsaker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95536" y="234888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Vanligste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årsak til død ved perforert divertikulitt var septiske komplikasjoner (11/12)</a:t>
            </a:r>
          </a:p>
          <a:p>
            <a:pPr marL="285750" lvl="0" indent="-285750">
              <a:buFontTx/>
              <a:buChar char="-"/>
            </a:pP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Vanligste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årsak til død ved ukomplisert divertikulitt var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hjerte-karsykdommer og i sluttstadiet av kroniske sykdommer som kreft, RA o.a.</a:t>
            </a:r>
            <a:endParaRPr 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 langtids overlevelse</a:t>
            </a:r>
            <a: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94051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609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pasienter overlevde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de første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dagene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etter innleggelse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 divertikulitt</a:t>
            </a:r>
          </a:p>
          <a:p>
            <a:pPr marL="285750" indent="-285750">
              <a:buFontTx/>
              <a:buChar char="-"/>
            </a:pP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Estimert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langtids relativ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overlevelse: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- 96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% etter 5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- 91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% etter 10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- 86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% etter 15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pasienter med ASA 4 </a:t>
            </a:r>
            <a:r>
              <a:rPr lang="nb-N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døde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 2 år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685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 langtids </a:t>
            </a:r>
            <a:r>
              <a:rPr lang="nb-NO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overlevelse</a:t>
            </a:r>
            <a:br>
              <a:rPr lang="nb-NO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multivariabel analyse</a:t>
            </a:r>
            <a: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Rektangel 2"/>
          <p:cNvSpPr/>
          <p:nvPr/>
        </p:nvSpPr>
        <p:spPr>
          <a:xfrm>
            <a:off x="395536" y="1793716"/>
            <a:ext cx="84969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Signifikant redusert overlevelse</a:t>
            </a:r>
          </a:p>
          <a:p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Høy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Høy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  <a:p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Menn</a:t>
            </a:r>
          </a:p>
          <a:p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Langtidsoverlevelse var ikke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relatert til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forskjellige</a:t>
            </a:r>
          </a:p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typer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akutt colon divertikulitt</a:t>
            </a:r>
          </a:p>
          <a:p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nb-NO" sz="24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Dødsårsaker  </a:t>
            </a:r>
            <a: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22128"/>
              </p:ext>
            </p:extLst>
          </p:nvPr>
        </p:nvGraphicFramePr>
        <p:xfrm>
          <a:off x="467544" y="1844824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2664296"/>
                <a:gridCol w="325070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Hovedårsak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&gt; 100 d etter divertikulitt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Nord-Trøndelag 1988-2011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Hjerte- /kar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75 (42%)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13037 (44%)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Kreft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35 (20%)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6681 (23%)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Bakterielle infeksjoner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 (10%)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1734 (6%)</a:t>
                      </a:r>
                      <a:endParaRPr lang="en-US" dirty="0"/>
                    </a:p>
                  </a:txBody>
                  <a:tcPr/>
                </a:tc>
              </a:tr>
              <a:tr h="417448">
                <a:tc>
                  <a:txBody>
                    <a:bodyPr/>
                    <a:lstStyle/>
                    <a:p>
                      <a:r>
                        <a:rPr lang="nb-NO" sz="2400" b="1" dirty="0" smtClean="0"/>
                        <a:t>KOLS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 (</a:t>
                      </a:r>
                      <a:r>
                        <a:rPr lang="nb-NO" b="1" dirty="0" smtClean="0"/>
                        <a:t>10%, </a:t>
                      </a:r>
                      <a:r>
                        <a:rPr lang="nb-NO" sz="1600" b="1" dirty="0" smtClean="0"/>
                        <a:t>95% C.I. 6%-16% </a:t>
                      </a:r>
                      <a:r>
                        <a:rPr lang="nb-NO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  1239 (</a:t>
                      </a:r>
                      <a:r>
                        <a:rPr lang="nb-NO" sz="1600" b="1" dirty="0" smtClean="0"/>
                        <a:t>4.2%, 95% C.I. 4.0%-4.4% </a:t>
                      </a:r>
                      <a:r>
                        <a:rPr lang="nb-NO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Andre og ukjent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33 (19%)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6758 (23%)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  <a: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Rektangel 2"/>
          <p:cNvSpPr/>
          <p:nvPr/>
        </p:nvSpPr>
        <p:spPr>
          <a:xfrm>
            <a:off x="395536" y="1052736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Økende innleggelse- og insidens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klinisk diagnostisk treffsikkerhet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Høy alder og adipositas gir økt risiko for sykehusinnleggelse med colon divertikulitt hos begge kjønn</a:t>
            </a:r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Korttids overlevelse var signifikant redusert hos </a:t>
            </a:r>
          </a:p>
          <a:p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pasienter innlagt med perforert colon divertikulitt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Langtids overlevelse etter akutt divertikulitt var </a:t>
            </a:r>
          </a:p>
          <a:p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ikke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relatert til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forskjellige typer akutt colon</a:t>
            </a:r>
          </a:p>
          <a:p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divertikulitt</a:t>
            </a: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nb-NO" sz="24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72008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4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Takk for oppmerksomheten!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Artikkel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3" y="2204864"/>
            <a:ext cx="81404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 og hensikt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899592" y="173111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Økende forekomst av akutt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divertikulitt  </a:t>
            </a:r>
          </a:p>
          <a:p>
            <a:pPr lvl="0">
              <a:spcBef>
                <a:spcPct val="20000"/>
              </a:spcBef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vestlige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Kapasitetsmessige </a:t>
            </a:r>
            <a:r>
              <a:rPr lang="nb-N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konsekvenser for 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helsesektoren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ønsket å undersøke endringer i innleggelsesraten i perioden 1988-2012 </a:t>
            </a:r>
            <a:endParaRPr lang="nb-NO" alt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Definisjoner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95536" y="1524151"/>
            <a:ext cx="8496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rate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total antall innleggelser med divertikulitt i et definert 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område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en definert tid per total person-år i området</a:t>
            </a:r>
            <a:endParaRPr lang="nb-NO" sz="24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nb-NO" sz="28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rate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antall nye pasienter som blir innlagt for første gang 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divertikulitt i et definert område i en definert tid </a:t>
            </a:r>
          </a:p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person-år i området</a:t>
            </a: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3568" y="450529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475556" y="1124744"/>
            <a:ext cx="842493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– 2012,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Levanger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sykehus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Innbyggere</a:t>
            </a:r>
          </a:p>
          <a:p>
            <a:pPr lvl="1">
              <a:spcBef>
                <a:spcPct val="20000"/>
              </a:spcBef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	85.741  i  1988</a:t>
            </a:r>
          </a:p>
          <a:p>
            <a:pPr lvl="1">
              <a:spcBef>
                <a:spcPct val="20000"/>
              </a:spcBef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94.174  i  2012</a:t>
            </a:r>
            <a:endParaRPr lang="nb-NO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Retrospektiv studie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pasienter med total 851 innleggelser for </a:t>
            </a:r>
          </a:p>
          <a:p>
            <a:pPr lvl="0">
              <a:spcBef>
                <a:spcPct val="20000"/>
              </a:spcBef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akutt kolon divertikulitt ble inkludert</a:t>
            </a:r>
          </a:p>
          <a:p>
            <a:pPr lvl="0">
              <a:spcBef>
                <a:spcPct val="20000"/>
              </a:spcBef>
            </a:pPr>
            <a:endParaRPr lang="en-US" altLang="nb-N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 av pasientene fikk diagnosen bekreftet enten med bilde diagnostikk, endoskopi eller ved akutt operasjon</a:t>
            </a:r>
          </a:p>
        </p:txBody>
      </p:sp>
    </p:spTree>
    <p:extLst>
      <p:ext uri="{BB962C8B-B14F-4D97-AF65-F5344CB8AC3E}">
        <p14:creationId xmlns:p14="http://schemas.microsoft.com/office/powerpoint/2010/main" val="17001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asmj\Desktop\AAEAAQAAAAAAAAifAAAAJDc4NjA4MDE3LWNiYjEtNDVhNC05ZGVhLWQwZGU2NjNjMzdj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3033"/>
            <a:ext cx="738335" cy="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18821"/>
            <a:ext cx="3390900" cy="381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72008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23365</TotalTime>
  <Words>1374</Words>
  <Application>Microsoft Office PowerPoint</Application>
  <PresentationFormat>Skjermfremvisning (4:3)</PresentationFormat>
  <Paragraphs>326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0" baseType="lpstr">
      <vt:lpstr>Office Theme</vt:lpstr>
      <vt:lpstr>Pasienter med akutt kolon divertikulitt innlagt på sykehus</vt:lpstr>
      <vt:lpstr>Bakgrunn</vt:lpstr>
      <vt:lpstr>Definisjoner</vt:lpstr>
      <vt:lpstr>Presentasjon av artikkel 1- 4 </vt:lpstr>
      <vt:lpstr>Artikkel 1</vt:lpstr>
      <vt:lpstr>Bakgrunn og hensikt</vt:lpstr>
      <vt:lpstr>Definisjoner</vt:lpstr>
      <vt:lpstr>Materiale</vt:lpstr>
      <vt:lpstr>Resultater</vt:lpstr>
      <vt:lpstr>PowerPoint-presentasjon</vt:lpstr>
      <vt:lpstr>Admission rates</vt:lpstr>
      <vt:lpstr>PowerPoint-presentasjon</vt:lpstr>
      <vt:lpstr>Insidensraten økte</vt:lpstr>
      <vt:lpstr>Hovedfunn</vt:lpstr>
      <vt:lpstr>Hovedfunn forts.</vt:lpstr>
      <vt:lpstr>Artikkel 2</vt:lpstr>
      <vt:lpstr>Hensikt</vt:lpstr>
      <vt:lpstr>Definisjoner</vt:lpstr>
      <vt:lpstr>Materiale</vt:lpstr>
      <vt:lpstr>Materiale forts.</vt:lpstr>
      <vt:lpstr>Materiale forts.</vt:lpstr>
      <vt:lpstr>Resultater</vt:lpstr>
      <vt:lpstr>Fordeling av score</vt:lpstr>
      <vt:lpstr>ROC curve analyse</vt:lpstr>
      <vt:lpstr> ROC curve analyse </vt:lpstr>
      <vt:lpstr>Artikkel 3</vt:lpstr>
      <vt:lpstr>Hensikt</vt:lpstr>
      <vt:lpstr>Materiale</vt:lpstr>
      <vt:lpstr>Materiale forts.</vt:lpstr>
      <vt:lpstr>Materiale forts. -risikofaktorer</vt:lpstr>
      <vt:lpstr>Materiale og metode - missing data</vt:lpstr>
      <vt:lpstr>Materiale og metode - Multippel imputasjon (MI) for manglende data </vt:lpstr>
      <vt:lpstr>Resultater</vt:lpstr>
      <vt:lpstr>Øket risiko for innleggelse for akutt divertikulitt - multivariabel analyse</vt:lpstr>
      <vt:lpstr>Ikke økt risiko for innleggelse  for akutt divertikulitt - multivariabel analyse</vt:lpstr>
      <vt:lpstr>Artikkel 4</vt:lpstr>
      <vt:lpstr>Hensikt</vt:lpstr>
      <vt:lpstr>Definisjoner</vt:lpstr>
      <vt:lpstr>Definisjoner</vt:lpstr>
      <vt:lpstr>Materiale</vt:lpstr>
      <vt:lpstr>Resultater</vt:lpstr>
      <vt:lpstr> 100 dagers relativ overlevelse </vt:lpstr>
      <vt:lpstr>100 dagers relativ overlevelse - multivariabel analyse</vt:lpstr>
      <vt:lpstr>100 dagers relativ overlevelse - dødsårsaker</vt:lpstr>
      <vt:lpstr> Relativ langtids overlevelse </vt:lpstr>
      <vt:lpstr>Relativ langtids overlevelse - multivariabel analyse </vt:lpstr>
      <vt:lpstr>Dødsårsaker   </vt:lpstr>
      <vt:lpstr>Oppsummering </vt:lpstr>
      <vt:lpstr> Takk for oppmerksomheten!</vt:lpstr>
    </vt:vector>
  </TitlesOfParts>
  <Company>DMF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Pasienter med akutt kolon divertikulitt innlagt på sykehus</dc:title>
  <dc:creator>Aras Mukaram Jamal Talabani</dc:creator>
  <cp:lastModifiedBy>Bernstein, Tor Eivind</cp:lastModifiedBy>
  <cp:revision>259</cp:revision>
  <dcterms:created xsi:type="dcterms:W3CDTF">2017-05-28T11:00:12Z</dcterms:created>
  <dcterms:modified xsi:type="dcterms:W3CDTF">2017-12-28T12:22:08Z</dcterms:modified>
</cp:coreProperties>
</file>