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.xml" ContentType="application/vnd.openxmlformats-officedocument.drawingml.chart+xml"/>
  <Override PartName="/ppt/tags/tag2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298" r:id="rId2"/>
    <p:sldId id="384" r:id="rId3"/>
    <p:sldId id="383" r:id="rId4"/>
    <p:sldId id="385" r:id="rId5"/>
    <p:sldId id="299" r:id="rId6"/>
    <p:sldId id="386" r:id="rId7"/>
    <p:sldId id="300" r:id="rId8"/>
    <p:sldId id="302" r:id="rId9"/>
    <p:sldId id="301" r:id="rId10"/>
    <p:sldId id="387" r:id="rId11"/>
    <p:sldId id="388" r:id="rId12"/>
    <p:sldId id="392" r:id="rId13"/>
    <p:sldId id="393" r:id="rId14"/>
    <p:sldId id="303" r:id="rId15"/>
    <p:sldId id="304" r:id="rId16"/>
    <p:sldId id="305" r:id="rId17"/>
    <p:sldId id="306" r:id="rId18"/>
    <p:sldId id="307" r:id="rId19"/>
    <p:sldId id="308" r:id="rId20"/>
    <p:sldId id="353" r:id="rId21"/>
    <p:sldId id="309" r:id="rId22"/>
    <p:sldId id="354" r:id="rId23"/>
    <p:sldId id="310" r:id="rId24"/>
    <p:sldId id="311" r:id="rId25"/>
    <p:sldId id="312" r:id="rId26"/>
    <p:sldId id="313" r:id="rId27"/>
    <p:sldId id="314" r:id="rId28"/>
    <p:sldId id="389" r:id="rId29"/>
    <p:sldId id="391" r:id="rId30"/>
    <p:sldId id="390" r:id="rId31"/>
    <p:sldId id="357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75" r:id="rId45"/>
    <p:sldId id="328" r:id="rId46"/>
    <p:sldId id="329" r:id="rId47"/>
    <p:sldId id="376" r:id="rId48"/>
    <p:sldId id="330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38" r:id="rId57"/>
    <p:sldId id="339" r:id="rId58"/>
    <p:sldId id="340" r:id="rId59"/>
    <p:sldId id="341" r:id="rId60"/>
    <p:sldId id="361" r:id="rId61"/>
    <p:sldId id="362" r:id="rId62"/>
    <p:sldId id="342" r:id="rId63"/>
    <p:sldId id="343" r:id="rId64"/>
    <p:sldId id="371" r:id="rId65"/>
    <p:sldId id="344" r:id="rId66"/>
    <p:sldId id="345" r:id="rId67"/>
    <p:sldId id="365" r:id="rId68"/>
    <p:sldId id="366" r:id="rId69"/>
    <p:sldId id="367" r:id="rId70"/>
    <p:sldId id="377" r:id="rId71"/>
    <p:sldId id="378" r:id="rId72"/>
    <p:sldId id="363" r:id="rId73"/>
    <p:sldId id="372" r:id="rId74"/>
    <p:sldId id="380" r:id="rId75"/>
    <p:sldId id="381" r:id="rId76"/>
    <p:sldId id="382" r:id="rId77"/>
    <p:sldId id="356" r:id="rId78"/>
    <p:sldId id="373" r:id="rId79"/>
    <p:sldId id="295" r:id="rId80"/>
    <p:sldId id="296" r:id="rId81"/>
    <p:sldId id="297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a Thelin" initials="FT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1" autoAdjust="0"/>
    <p:restoredTop sz="97574" autoAdjust="0"/>
  </p:normalViewPr>
  <p:slideViewPr>
    <p:cSldViewPr snapToGrid="0" snapToObjects="1">
      <p:cViewPr>
        <p:scale>
          <a:sx n="115" d="100"/>
          <a:sy n="115" d="100"/>
        </p:scale>
        <p:origin x="-12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4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68"/>
    </p:cViewPr>
  </p:sorterViewPr>
  <p:notesViewPr>
    <p:cSldViewPr snapToGrid="0" snapToObjects="1">
      <p:cViewPr varScale="1">
        <p:scale>
          <a:sx n="164" d="100"/>
          <a:sy n="164" d="100"/>
        </p:scale>
        <p:origin x="2056" y="1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Feuil1!$A$2:$A$5</c:f>
              <c:strCache>
                <c:ptCount val="4"/>
                <c:pt idx="0">
                  <c:v>No change</c:v>
                </c:pt>
                <c:pt idx="1">
                  <c:v>Reduction &lt; 20%</c:v>
                </c:pt>
                <c:pt idx="2">
                  <c:v>Reduction ≥ 20%</c:v>
                </c:pt>
                <c:pt idx="3">
                  <c:v>Weaning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13</c:v>
                </c:pt>
                <c:pt idx="1">
                  <c:v>4</c:v>
                </c:pt>
                <c:pt idx="2">
                  <c:v>16</c:v>
                </c:pt>
                <c:pt idx="3">
                  <c:v>9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532FA-9F54-6F47-A715-BB883E1A5957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50631-47C3-A94D-8378-432F4056D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2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5A97E-2FF7-4D2A-9330-5F47E006BA82}" type="datetimeFigureOut">
              <a:rPr lang="nb-NO" smtClean="0"/>
              <a:t>31.01.2018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68B4A-C5C6-443B-888A-FBDE77F7D3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7327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legemiddelhandboka.no/Legemidler/83576" TargetMode="External"/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fikk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denne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innbydelsen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Norsk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Gastroforening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skriver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forespørsel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 du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interesse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vårt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planlagte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møte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24-251117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Trondheim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holde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innlegg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syndrom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Professor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Waldum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anbefalt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denne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sammenheng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Tur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opphold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selvsagt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dekket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foreningen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halvårlige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møter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gastroenterologer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gastrokirurger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-Norge med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faglig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 over to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dager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hyggelig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samvær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mat.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interesse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kontakt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snart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Mvh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 E Bernstein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Scandic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Nidelven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Hotell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Trondheim 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kl 1740 – 1820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fredag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høre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foredraget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forhold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utgifter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reise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opphold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sender du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disse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vår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økonomi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ansvarlige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Mathis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Heibert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 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MNGF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Overlege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PhD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Avdeling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Kolorektal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Kirurgi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Olavs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Hospital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AD5BD-3356-DF41-87A2-0FCC16253F3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19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8B4A-C5C6-443B-888A-FBDE77F7D344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695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8B4A-C5C6-443B-888A-FBDE77F7D344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0752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 7: vedrørende </a:t>
            </a:r>
            <a:r>
              <a:rPr lang="nb-NO" dirty="0" err="1"/>
              <a:t>oxalatsteiner</a:t>
            </a:r>
            <a:r>
              <a:rPr lang="nb-NO" dirty="0"/>
              <a:t> er det greit å minne om at </a:t>
            </a:r>
            <a:r>
              <a:rPr lang="nb-NO" dirty="0" err="1"/>
              <a:t>steatorre</a:t>
            </a:r>
            <a:r>
              <a:rPr lang="nb-NO" dirty="0"/>
              <a:t> også bidrar til dannelse av slike, i det </a:t>
            </a:r>
            <a:r>
              <a:rPr lang="nb-NO" dirty="0" err="1"/>
              <a:t>calsium</a:t>
            </a:r>
            <a:r>
              <a:rPr lang="nb-NO" dirty="0"/>
              <a:t>, som vanligvis binder seg til </a:t>
            </a:r>
            <a:r>
              <a:rPr lang="nb-NO" dirty="0" err="1"/>
              <a:t>oxalat</a:t>
            </a:r>
            <a:r>
              <a:rPr lang="nb-NO" dirty="0"/>
              <a:t>, nå binder seg til fett, og dermed øker tilgjengelighet av </a:t>
            </a:r>
            <a:r>
              <a:rPr lang="nb-NO" dirty="0" err="1"/>
              <a:t>oxalat</a:t>
            </a:r>
            <a:r>
              <a:rPr lang="nb-NO" dirty="0"/>
              <a:t>  for dannelse av steiner. Det er altså et poeng å også kontrollere </a:t>
            </a:r>
            <a:r>
              <a:rPr lang="nb-NO" dirty="0" err="1"/>
              <a:t>steatorreen</a:t>
            </a:r>
            <a:r>
              <a:rPr lang="nb-NO" dirty="0"/>
              <a:t>, </a:t>
            </a:r>
            <a:r>
              <a:rPr lang="nb-NO" dirty="0" err="1"/>
              <a:t>evt</a:t>
            </a:r>
            <a:r>
              <a:rPr lang="nb-NO" dirty="0"/>
              <a:t> tilføre </a:t>
            </a:r>
            <a:r>
              <a:rPr lang="nb-NO" dirty="0" err="1"/>
              <a:t>calsium</a:t>
            </a:r>
            <a:r>
              <a:rPr lang="nb-NO" dirty="0"/>
              <a:t>. (og </a:t>
            </a:r>
            <a:r>
              <a:rPr lang="nb-NO" dirty="0" err="1"/>
              <a:t>evt</a:t>
            </a:r>
            <a:r>
              <a:rPr lang="nb-NO" dirty="0"/>
              <a:t> unngå høyt inntak av </a:t>
            </a:r>
            <a:r>
              <a:rPr lang="nb-NO" dirty="0" err="1"/>
              <a:t>oxalatrike</a:t>
            </a:r>
            <a:r>
              <a:rPr lang="nb-NO" dirty="0"/>
              <a:t> matvarer, herunder store doser vitamin C). </a:t>
            </a:r>
          </a:p>
          <a:p>
            <a:endParaRPr lang="nb-NO" dirty="0"/>
          </a:p>
          <a:p>
            <a:r>
              <a:rPr lang="nb-NO" dirty="0"/>
              <a:t>OBS! at man ikke bør sette pasienter på fettredusert kost uten kyndig veiledning og tett oppfølging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8B4A-C5C6-443B-888A-FBDE77F7D344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178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8B4A-C5C6-443B-888A-FBDE77F7D344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8153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 9: </a:t>
            </a:r>
          </a:p>
          <a:p>
            <a:r>
              <a:rPr lang="nb-NO" dirty="0"/>
              <a:t>Her har du en beregningen av salt: ¼ teskje salt = 600 mg  eller  26 </a:t>
            </a:r>
            <a:r>
              <a:rPr lang="nb-NO" dirty="0" err="1"/>
              <a:t>mmol</a:t>
            </a:r>
            <a:r>
              <a:rPr lang="nb-NO" dirty="0"/>
              <a:t> Na</a:t>
            </a:r>
          </a:p>
          <a:p>
            <a:r>
              <a:rPr lang="nb-NO" dirty="0"/>
              <a:t>Her har de regnet med at en teskje salt veier 6 g, mens jeg i beregningen over har tatt utgangspunkt i en vanlig liten teskje, som veier 4 g.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8B4A-C5C6-443B-888A-FBDE77F7D344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1119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 8: </a:t>
            </a:r>
          </a:p>
          <a:p>
            <a:r>
              <a:rPr lang="nb-NO" dirty="0"/>
              <a:t>Som vi snakket om, opereres det med ulike anbefalinger på volum av væskeinntak – og at man her må skille mellom inntak av hypoton væske og </a:t>
            </a:r>
            <a:r>
              <a:rPr lang="nb-NO" dirty="0" err="1"/>
              <a:t>rehydreringsvæske</a:t>
            </a:r>
            <a:r>
              <a:rPr lang="nb-NO" dirty="0"/>
              <a:t>. </a:t>
            </a:r>
          </a:p>
          <a:p>
            <a:endParaRPr lang="nb-NO" dirty="0"/>
          </a:p>
          <a:p>
            <a:r>
              <a:rPr lang="nb-NO" dirty="0"/>
              <a:t>Vi anbefaler å begrense inntak av hypoton væske til &lt; 500 ml (hos net-</a:t>
            </a:r>
            <a:r>
              <a:rPr lang="nb-NO" dirty="0" err="1"/>
              <a:t>secretors</a:t>
            </a:r>
            <a:r>
              <a:rPr lang="nb-NO" dirty="0"/>
              <a:t>), men her må en bare «titrere» seg frem, i samarbeid med pasienten; så i realiteten endre man ofte opp mot 1 L.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8B4A-C5C6-443B-888A-FBDE77F7D344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67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8B4A-C5C6-443B-888A-FBDE77F7D344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1295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u="sng" dirty="0"/>
              <a:t>bilde 19 og 21. </a:t>
            </a:r>
            <a:endParaRPr lang="nb-NO" dirty="0"/>
          </a:p>
          <a:p>
            <a:r>
              <a:rPr lang="nb-NO" dirty="0"/>
              <a:t>Greit å presisere dette med osmolaritet og minne om at jo høy osmolaritet kan gi rask passasje/ høyere output. </a:t>
            </a:r>
          </a:p>
          <a:p>
            <a:r>
              <a:rPr lang="nb-NO" dirty="0"/>
              <a:t>Som det fremkommer av tabellen (bilde 21), har WHO to anbefalte ORS med ulik osmolaritet 330 eller 245  </a:t>
            </a:r>
            <a:r>
              <a:rPr lang="nb-NO" dirty="0" err="1"/>
              <a:t>mOsm</a:t>
            </a:r>
            <a:r>
              <a:rPr lang="nb-NO" dirty="0"/>
              <a:t>/ L (og ulik Na –kons). </a:t>
            </a:r>
          </a:p>
          <a:p>
            <a:r>
              <a:rPr lang="nb-NO" dirty="0"/>
              <a:t> </a:t>
            </a:r>
          </a:p>
          <a:p>
            <a:r>
              <a:rPr lang="nb-NO" dirty="0"/>
              <a:t>GEM og </a:t>
            </a:r>
            <a:r>
              <a:rPr lang="nb-NO" dirty="0" err="1"/>
              <a:t>Resorb</a:t>
            </a:r>
            <a:r>
              <a:rPr lang="nb-NO" dirty="0"/>
              <a:t> har osmolaritet på henholdsvis 245 </a:t>
            </a:r>
            <a:r>
              <a:rPr lang="nb-NO" dirty="0" err="1"/>
              <a:t>mOsm</a:t>
            </a:r>
            <a:r>
              <a:rPr lang="nb-NO" dirty="0"/>
              <a:t>/ L og 290 </a:t>
            </a:r>
            <a:r>
              <a:rPr lang="nb-NO" dirty="0" err="1"/>
              <a:t>mOsm</a:t>
            </a:r>
            <a:r>
              <a:rPr lang="nb-NO" dirty="0"/>
              <a:t>/ L-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8B4A-C5C6-443B-888A-FBDE77F7D344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3598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Igjen:</a:t>
            </a:r>
          </a:p>
          <a:p>
            <a:r>
              <a:rPr lang="nb-NO" u="sng" dirty="0" smtClean="0"/>
              <a:t>bilde </a:t>
            </a:r>
            <a:r>
              <a:rPr lang="nb-NO" u="sng" dirty="0"/>
              <a:t>19 og 21. </a:t>
            </a:r>
            <a:endParaRPr lang="nb-NO" dirty="0"/>
          </a:p>
          <a:p>
            <a:r>
              <a:rPr lang="nb-NO" dirty="0"/>
              <a:t>Greit å presisere dette med osmolaritet og minne om at jo høy osmolaritet kan gi rask passasje/ høyere output. </a:t>
            </a:r>
          </a:p>
          <a:p>
            <a:r>
              <a:rPr lang="nb-NO" dirty="0"/>
              <a:t>Som det fremkommer av tabellen (bilde 21), har WHO to anbefalte ORS med ulik osmolaritet 330 eller 245  </a:t>
            </a:r>
            <a:r>
              <a:rPr lang="nb-NO" dirty="0" err="1"/>
              <a:t>mOsm</a:t>
            </a:r>
            <a:r>
              <a:rPr lang="nb-NO" dirty="0"/>
              <a:t>/ L (og ulik Na –kons). </a:t>
            </a:r>
          </a:p>
          <a:p>
            <a:r>
              <a:rPr lang="nb-NO" dirty="0"/>
              <a:t> </a:t>
            </a:r>
          </a:p>
          <a:p>
            <a:r>
              <a:rPr lang="nb-NO" dirty="0"/>
              <a:t>GEM og </a:t>
            </a:r>
            <a:r>
              <a:rPr lang="nb-NO" dirty="0" err="1"/>
              <a:t>Resorb</a:t>
            </a:r>
            <a:r>
              <a:rPr lang="nb-NO" dirty="0"/>
              <a:t> har osmolaritet på henholdsvis 245 </a:t>
            </a:r>
            <a:r>
              <a:rPr lang="nb-NO" dirty="0" err="1"/>
              <a:t>mOsm</a:t>
            </a:r>
            <a:r>
              <a:rPr lang="nb-NO" dirty="0"/>
              <a:t>/ L og 290 </a:t>
            </a:r>
            <a:r>
              <a:rPr lang="nb-NO" dirty="0" err="1"/>
              <a:t>mOsm</a:t>
            </a:r>
            <a:r>
              <a:rPr lang="nb-NO" dirty="0"/>
              <a:t>/ L-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8B4A-C5C6-443B-888A-FBDE77F7D344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6585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u="sng" dirty="0"/>
              <a:t>Bilde 24: </a:t>
            </a:r>
            <a:endParaRPr lang="nb-NO" dirty="0"/>
          </a:p>
          <a:p>
            <a:r>
              <a:rPr lang="nb-NO" dirty="0"/>
              <a:t>En blanding av 40% eplemost og 60% selters er også en blanding det er verdt å teste ut. Om jeg ikke husker feil, er blandingen tett innpå 50 </a:t>
            </a:r>
            <a:r>
              <a:rPr lang="nb-NO" dirty="0" err="1"/>
              <a:t>mmol</a:t>
            </a:r>
            <a:r>
              <a:rPr lang="nb-NO" dirty="0"/>
              <a:t> Na/ L.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8B4A-C5C6-443B-888A-FBDE77F7D344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8969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8B4A-C5C6-443B-888A-FBDE77F7D34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8079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8B4A-C5C6-443B-888A-FBDE77F7D344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190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8B4A-C5C6-443B-888A-FBDE77F7D344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8628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8B4A-C5C6-443B-888A-FBDE77F7D344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57672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8B4A-C5C6-443B-888A-FBDE77F7D344}" type="slidenum">
              <a:rPr lang="nb-NO" smtClean="0"/>
              <a:t>46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57925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204" eaLnBrk="0" hangingPunct="0">
              <a:defRPr sz="1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34452" indent="-282482" defTabSz="921204" eaLnBrk="0" hangingPunct="0">
              <a:defRPr sz="1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29926" indent="-225986" defTabSz="921204" eaLnBrk="0" hangingPunct="0">
              <a:defRPr sz="1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581896" indent="-225986" defTabSz="921204" eaLnBrk="0" hangingPunct="0">
              <a:defRPr sz="1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33867" indent="-225986" defTabSz="921204" eaLnBrk="0" hangingPunct="0">
              <a:defRPr sz="1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485837" indent="-225986" defTabSz="921204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37807" indent="-225986" defTabSz="921204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389778" indent="-225986" defTabSz="921204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41748" indent="-225986" defTabSz="921204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92D6815-E5C1-422E-82BE-E3DC7DCA4E34}" type="slidenum">
              <a:rPr lang="en-US" sz="1200">
                <a:solidFill>
                  <a:srgbClr val="000000"/>
                </a:solidFill>
                <a:latin typeface="Calibri"/>
              </a:rPr>
              <a:pPr eaLnBrk="1" hangingPunct="1"/>
              <a:t>60</a:t>
            </a:fld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6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>
          <a:xfrm>
            <a:off x="298175" y="4204741"/>
            <a:ext cx="6261652" cy="41148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b="1" dirty="0">
                <a:solidFill>
                  <a:schemeClr val="tx2"/>
                </a:solidFill>
              </a:rPr>
              <a:t>SPEAKER NOTES</a:t>
            </a:r>
          </a:p>
          <a:p>
            <a:pPr lvl="0">
              <a:defRPr/>
            </a:pPr>
            <a:endParaRPr lang="en-US" sz="900" b="1" dirty="0">
              <a:solidFill>
                <a:srgbClr val="00B0F0"/>
              </a:solidFill>
            </a:endParaRPr>
          </a:p>
          <a:p>
            <a:pPr lvl="0">
              <a:defRPr/>
            </a:pPr>
            <a:r>
              <a:rPr lang="en-US" b="1" dirty="0" smtClean="0">
                <a:solidFill>
                  <a:srgbClr val="00B0F0"/>
                </a:solidFill>
              </a:rPr>
              <a:t>Key Points</a:t>
            </a:r>
            <a:r>
              <a:rPr lang="en-US" b="1" baseline="30000" dirty="0" smtClean="0">
                <a:solidFill>
                  <a:srgbClr val="00B0F0"/>
                </a:solidFill>
              </a:rPr>
              <a:t>1-3</a:t>
            </a:r>
            <a:endParaRPr lang="en-US" sz="900" b="1" baseline="30000" dirty="0">
              <a:solidFill>
                <a:srgbClr val="00B0F0"/>
              </a:solidFill>
            </a:endParaRPr>
          </a:p>
          <a:p>
            <a:pPr marL="168244" indent="-168244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</a:rPr>
              <a:t>As briefly mentioned before, the intestines of some patients can adapt their changed anatomy after resection </a:t>
            </a:r>
            <a:r>
              <a:rPr lang="en-US" sz="900" baseline="30000" dirty="0">
                <a:solidFill>
                  <a:prstClr val="black"/>
                </a:solidFill>
              </a:rPr>
              <a:t>1</a:t>
            </a:r>
            <a:endParaRPr lang="en-US" sz="900" dirty="0">
              <a:solidFill>
                <a:srgbClr val="FF0000"/>
              </a:solidFill>
            </a:endParaRPr>
          </a:p>
          <a:p>
            <a:pPr marL="168244" indent="-168244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900" dirty="0"/>
              <a:t>The adaptive response to loss of intestine is the enhancement of the absorptive capacity of the remaining intestine as much as possible, in an effort to prevent malabsorption</a:t>
            </a:r>
            <a:r>
              <a:rPr lang="en-US" sz="900" baseline="30000" dirty="0"/>
              <a:t>2 </a:t>
            </a:r>
            <a:endParaRPr lang="en-US" sz="900" dirty="0">
              <a:solidFill>
                <a:srgbClr val="FF0000"/>
              </a:solidFill>
            </a:endParaRPr>
          </a:p>
          <a:p>
            <a:pPr marL="168244" indent="-168244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</a:rPr>
              <a:t>This process generally starts days after resection and lasts 1-2 years</a:t>
            </a:r>
            <a:r>
              <a:rPr lang="en-US" sz="900" baseline="30000" dirty="0">
                <a:solidFill>
                  <a:prstClr val="black"/>
                </a:solidFill>
              </a:rPr>
              <a:t>2</a:t>
            </a:r>
            <a:endParaRPr lang="en-US" sz="900" dirty="0">
              <a:solidFill>
                <a:srgbClr val="FF0000"/>
              </a:solidFill>
            </a:endParaRPr>
          </a:p>
          <a:p>
            <a:pPr marL="168244" indent="-168244">
              <a:buFont typeface="Arial" pitchFamily="34" charset="0"/>
              <a:buChar char="•"/>
            </a:pPr>
            <a:r>
              <a:rPr lang="en-US" sz="900" dirty="0"/>
              <a:t>The absorptive capacity of the intestine is affected by several factors</a:t>
            </a:r>
            <a:r>
              <a:rPr lang="en-US" sz="900" baseline="30000" dirty="0"/>
              <a:t>3-5</a:t>
            </a:r>
            <a:r>
              <a:rPr lang="fr-FR" sz="900" dirty="0"/>
              <a:t> </a:t>
            </a:r>
            <a:endParaRPr lang="en-US" sz="900" dirty="0">
              <a:solidFill>
                <a:srgbClr val="FF0000"/>
              </a:solidFill>
            </a:endParaRPr>
          </a:p>
          <a:p>
            <a:pPr marL="616894" lvl="1" indent="-168244">
              <a:spcBef>
                <a:spcPct val="0"/>
              </a:spcBef>
              <a:buFont typeface="Arial" pitchFamily="34" charset="0"/>
              <a:buChar char="•"/>
            </a:pPr>
            <a:r>
              <a:rPr lang="en-US" sz="900" dirty="0"/>
              <a:t>The extensive length </a:t>
            </a:r>
          </a:p>
          <a:p>
            <a:pPr marL="616894" lvl="1" indent="-168244">
              <a:spcBef>
                <a:spcPct val="0"/>
              </a:spcBef>
              <a:buFont typeface="Arial" pitchFamily="34" charset="0"/>
              <a:buChar char="•"/>
            </a:pPr>
            <a:r>
              <a:rPr lang="en-US" sz="900" dirty="0"/>
              <a:t>Villi and microvilli in the intestinal mucosa </a:t>
            </a:r>
          </a:p>
          <a:p>
            <a:pPr marL="616894" lvl="1" indent="-168244">
              <a:spcBef>
                <a:spcPct val="0"/>
              </a:spcBef>
              <a:buFont typeface="Arial" pitchFamily="34" charset="0"/>
              <a:buChar char="•"/>
            </a:pPr>
            <a:r>
              <a:rPr lang="en-US" sz="900" dirty="0">
                <a:solidFill>
                  <a:prstClr val="black"/>
                </a:solidFill>
              </a:rPr>
              <a:t>Rich blood supply </a:t>
            </a:r>
          </a:p>
          <a:p>
            <a:pPr marL="168244" indent="-168244">
              <a:spcBef>
                <a:spcPct val="0"/>
              </a:spcBef>
              <a:buFont typeface="Arial" pitchFamily="34" charset="0"/>
              <a:buChar char="•"/>
            </a:pPr>
            <a:r>
              <a:rPr lang="en-US" sz="900" dirty="0"/>
              <a:t>A reduction in functional length of the intestine can be compensated by </a:t>
            </a:r>
            <a:r>
              <a:rPr lang="en-US" sz="900" dirty="0" err="1"/>
              <a:t>upregulation</a:t>
            </a:r>
            <a:r>
              <a:rPr lang="en-US" sz="900" dirty="0"/>
              <a:t> of the other factors that improve absorption</a:t>
            </a:r>
            <a:r>
              <a:rPr lang="en-US" sz="900" baseline="30000" dirty="0"/>
              <a:t>3,4</a:t>
            </a:r>
            <a:endParaRPr lang="en-US" sz="900" dirty="0">
              <a:solidFill>
                <a:srgbClr val="FF0000"/>
              </a:solidFill>
            </a:endParaRPr>
          </a:p>
          <a:p>
            <a:pPr marL="168244" indent="-168244">
              <a:spcBef>
                <a:spcPct val="0"/>
              </a:spcBef>
              <a:buFont typeface="Arial" pitchFamily="34" charset="0"/>
              <a:buChar char="•"/>
            </a:pPr>
            <a:endParaRPr lang="en-US" sz="900" dirty="0">
              <a:solidFill>
                <a:prstClr val="black"/>
              </a:solidFill>
            </a:endParaRPr>
          </a:p>
          <a:p>
            <a:pPr lvl="0"/>
            <a:r>
              <a:rPr lang="en-US" sz="1100" b="1" dirty="0">
                <a:solidFill>
                  <a:srgbClr val="00B0F0"/>
                </a:solidFill>
              </a:rPr>
              <a:t>Additional Information</a:t>
            </a:r>
            <a:r>
              <a:rPr lang="en-US" sz="1100" b="1" baseline="30000" dirty="0">
                <a:solidFill>
                  <a:srgbClr val="00B0F0"/>
                </a:solidFill>
              </a:rPr>
              <a:t>3,5</a:t>
            </a:r>
            <a:r>
              <a:rPr lang="fr-FR" sz="900" dirty="0"/>
              <a:t> </a:t>
            </a:r>
            <a:endParaRPr lang="en-US" sz="900" dirty="0">
              <a:solidFill>
                <a:srgbClr val="FF0000"/>
              </a:solidFill>
            </a:endParaRPr>
          </a:p>
          <a:p>
            <a:pPr marL="616894" lvl="1" indent="-168244">
              <a:spcBef>
                <a:spcPct val="0"/>
              </a:spcBef>
              <a:buFont typeface="Arial" pitchFamily="34" charset="0"/>
              <a:buChar char="•"/>
            </a:pPr>
            <a:r>
              <a:rPr lang="en-US" sz="900" dirty="0"/>
              <a:t>The extensive length of the small intestine increases transit time and the absorptive surface area for improved nutrient absorption</a:t>
            </a:r>
          </a:p>
          <a:p>
            <a:pPr marL="616894" lvl="1" indent="-168244">
              <a:spcBef>
                <a:spcPct val="0"/>
              </a:spcBef>
              <a:buFont typeface="Arial" pitchFamily="34" charset="0"/>
              <a:buChar char="•"/>
            </a:pPr>
            <a:r>
              <a:rPr lang="en-US" sz="900" dirty="0"/>
              <a:t>Villi in the intestinal mucosa increase the absorptive surface area  approximately 10-fold. Moreover, microvilli on the mucosal cells enable an additional 20-fold increase </a:t>
            </a:r>
            <a:r>
              <a:rPr lang="en-US" sz="900" dirty="0">
                <a:solidFill>
                  <a:prstClr val="black"/>
                </a:solidFill>
              </a:rPr>
              <a:t>in the surface area</a:t>
            </a:r>
          </a:p>
          <a:p>
            <a:pPr marL="616894" lvl="1" indent="-168244">
              <a:spcBef>
                <a:spcPct val="0"/>
              </a:spcBef>
              <a:buFont typeface="Arial" pitchFamily="34" charset="0"/>
              <a:buChar char="•"/>
            </a:pPr>
            <a:r>
              <a:rPr lang="en-US" sz="900" dirty="0">
                <a:solidFill>
                  <a:prstClr val="black"/>
                </a:solidFill>
              </a:rPr>
              <a:t>Intestines are rich in blood vessels to supply oxygen and transport absorbed nutrients, ensuring their continuing uptake</a:t>
            </a:r>
          </a:p>
          <a:p>
            <a:pPr lvl="0">
              <a:spcBef>
                <a:spcPct val="0"/>
              </a:spcBef>
            </a:pPr>
            <a:r>
              <a:rPr lang="en-US" b="1" dirty="0" smtClean="0">
                <a:solidFill>
                  <a:srgbClr val="00B0F0"/>
                </a:solidFill>
              </a:rPr>
              <a:t>References</a:t>
            </a:r>
          </a:p>
          <a:p>
            <a:pPr marL="224325" indent="-224325">
              <a:buFont typeface="+mj-lt"/>
              <a:buAutoNum type="arabicPeriod"/>
              <a:defRPr/>
            </a:pPr>
            <a:r>
              <a:rPr lang="de-DE" sz="900" dirty="0">
                <a:solidFill>
                  <a:srgbClr val="000000"/>
                </a:solidFill>
                <a:ea typeface="MS PGothic" pitchFamily="34" charset="-128"/>
              </a:rPr>
              <a:t>Seidner DL, Schwartz LK, Winkler MF, et al. </a:t>
            </a:r>
            <a:r>
              <a:rPr lang="en-US" sz="900" dirty="0">
                <a:solidFill>
                  <a:srgbClr val="000000"/>
                </a:solidFill>
                <a:ea typeface="MS PGothic" pitchFamily="34" charset="-128"/>
              </a:rPr>
              <a:t>Increased intestinal absorption in the era of </a:t>
            </a:r>
            <a:r>
              <a:rPr lang="en-US" sz="900" dirty="0" err="1">
                <a:solidFill>
                  <a:srgbClr val="000000"/>
                </a:solidFill>
                <a:ea typeface="MS PGothic" pitchFamily="34" charset="-128"/>
              </a:rPr>
              <a:t>teduglutide</a:t>
            </a:r>
            <a:r>
              <a:rPr lang="en-US" sz="900" dirty="0">
                <a:solidFill>
                  <a:srgbClr val="000000"/>
                </a:solidFill>
                <a:ea typeface="MS PGothic" pitchFamily="34" charset="-128"/>
              </a:rPr>
              <a:t> and its impact on management strategies in patients with short bowel syndrome-associated intestinal failure. </a:t>
            </a:r>
            <a:r>
              <a:rPr lang="en-US" sz="900" i="1" dirty="0">
                <a:solidFill>
                  <a:prstClr val="black"/>
                </a:solidFill>
                <a:ea typeface="MS PGothic" pitchFamily="34" charset="-128"/>
              </a:rPr>
              <a:t>JPEN J </a:t>
            </a:r>
            <a:r>
              <a:rPr lang="en-US" sz="900" i="1" dirty="0" err="1">
                <a:solidFill>
                  <a:prstClr val="black"/>
                </a:solidFill>
                <a:ea typeface="MS PGothic" pitchFamily="34" charset="-128"/>
              </a:rPr>
              <a:t>Parenter</a:t>
            </a:r>
            <a:r>
              <a:rPr lang="en-US" sz="900" i="1" dirty="0">
                <a:solidFill>
                  <a:prstClr val="black"/>
                </a:solidFill>
                <a:ea typeface="MS PGothic" pitchFamily="34" charset="-128"/>
              </a:rPr>
              <a:t> Enteral </a:t>
            </a:r>
            <a:r>
              <a:rPr lang="en-US" sz="900" i="1" dirty="0" err="1">
                <a:solidFill>
                  <a:prstClr val="black"/>
                </a:solidFill>
                <a:ea typeface="MS PGothic" pitchFamily="34" charset="-128"/>
              </a:rPr>
              <a:t>Nutr</a:t>
            </a:r>
            <a:r>
              <a:rPr lang="en-US" sz="900" dirty="0">
                <a:solidFill>
                  <a:prstClr val="black"/>
                </a:solidFill>
                <a:ea typeface="MS PGothic" pitchFamily="34" charset="-128"/>
              </a:rPr>
              <a:t>. 2013;37(2):201-211.</a:t>
            </a:r>
          </a:p>
          <a:p>
            <a:pPr marL="224325" indent="-224325">
              <a:buFont typeface="+mj-lt"/>
              <a:buAutoNum type="arabicPeriod"/>
              <a:defRPr/>
            </a:pPr>
            <a:r>
              <a:rPr lang="en-US" sz="900" dirty="0">
                <a:solidFill>
                  <a:prstClr val="black"/>
                </a:solidFill>
              </a:rPr>
              <a:t>Parrish CR. The clinician’s guide to short bowel syndrome. </a:t>
            </a:r>
            <a:r>
              <a:rPr lang="en-US" sz="900" dirty="0" err="1">
                <a:solidFill>
                  <a:prstClr val="black"/>
                </a:solidFill>
              </a:rPr>
              <a:t>Pract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err="1">
                <a:solidFill>
                  <a:prstClr val="black"/>
                </a:solidFill>
              </a:rPr>
              <a:t>Gastroenterol</a:t>
            </a:r>
            <a:r>
              <a:rPr lang="en-US" sz="900" dirty="0">
                <a:solidFill>
                  <a:prstClr val="black"/>
                </a:solidFill>
              </a:rPr>
              <a:t>. 2005;XXIX(9):67-106.</a:t>
            </a:r>
          </a:p>
          <a:p>
            <a:pPr marL="224325" indent="-224325">
              <a:buFont typeface="+mj-lt"/>
              <a:buAutoNum type="arabicPeriod"/>
              <a:defRPr/>
            </a:pPr>
            <a:r>
              <a:rPr lang="en-US" sz="900" dirty="0" err="1"/>
              <a:t>Vipperla</a:t>
            </a:r>
            <a:r>
              <a:rPr lang="en-US" sz="900" dirty="0"/>
              <a:t> K, O’Keefe SJ. </a:t>
            </a:r>
            <a:r>
              <a:rPr lang="en-US" sz="900" dirty="0" err="1"/>
              <a:t>Teduglutide</a:t>
            </a:r>
            <a:r>
              <a:rPr lang="en-US" sz="900" dirty="0"/>
              <a:t> for the treatment of short bowel syndrome. </a:t>
            </a:r>
            <a:r>
              <a:rPr lang="en-US" sz="900" i="1" dirty="0"/>
              <a:t>Expert Rev </a:t>
            </a:r>
            <a:r>
              <a:rPr lang="en-US" sz="900" i="1" dirty="0" err="1"/>
              <a:t>Gastroenterol</a:t>
            </a:r>
            <a:r>
              <a:rPr lang="en-US" sz="900" i="1" dirty="0"/>
              <a:t> </a:t>
            </a:r>
            <a:r>
              <a:rPr lang="en-US" sz="900" i="1" dirty="0" err="1"/>
              <a:t>Hepatol</a:t>
            </a:r>
            <a:r>
              <a:rPr lang="en-US" sz="900" dirty="0"/>
              <a:t>. 2011;5(6):665-678. </a:t>
            </a:r>
          </a:p>
          <a:p>
            <a:pPr marL="224325" indent="-224325">
              <a:buFont typeface="+mj-lt"/>
              <a:buAutoNum type="arabicPeriod"/>
              <a:defRPr/>
            </a:pPr>
            <a:r>
              <a:rPr lang="en-US" sz="900" dirty="0" err="1"/>
              <a:t>Sundaram</a:t>
            </a:r>
            <a:r>
              <a:rPr lang="en-US" sz="900" dirty="0"/>
              <a:t> A, </a:t>
            </a:r>
            <a:r>
              <a:rPr lang="en-US" sz="900" dirty="0" err="1"/>
              <a:t>Koutkia</a:t>
            </a:r>
            <a:r>
              <a:rPr lang="en-US" sz="900" dirty="0"/>
              <a:t> P, </a:t>
            </a:r>
            <a:r>
              <a:rPr lang="en-US" sz="900" dirty="0" err="1"/>
              <a:t>Apovian</a:t>
            </a:r>
            <a:r>
              <a:rPr lang="en-US" sz="900" dirty="0"/>
              <a:t> CM. Nutritional management of short bowel syndrome in adults. </a:t>
            </a:r>
            <a:r>
              <a:rPr lang="en-US" sz="900" i="1" dirty="0"/>
              <a:t>J </a:t>
            </a:r>
            <a:r>
              <a:rPr lang="en-US" sz="900" i="1" dirty="0" err="1"/>
              <a:t>Clin</a:t>
            </a:r>
            <a:r>
              <a:rPr lang="en-US" sz="900" i="1" dirty="0"/>
              <a:t> </a:t>
            </a:r>
            <a:r>
              <a:rPr lang="en-US" sz="900" i="1" dirty="0" err="1"/>
              <a:t>Gastroenterol</a:t>
            </a:r>
            <a:r>
              <a:rPr lang="en-US" sz="900" dirty="0"/>
              <a:t>. 2002;34(3):207-220.</a:t>
            </a:r>
          </a:p>
          <a:p>
            <a:pPr marL="224325" indent="-224325">
              <a:buFont typeface="+mj-lt"/>
              <a:buAutoNum type="arabicPeriod"/>
              <a:defRPr/>
            </a:pPr>
            <a:r>
              <a:rPr lang="fr-FR" sz="900" dirty="0"/>
              <a:t>Thompson JS, </a:t>
            </a:r>
            <a:r>
              <a:rPr lang="fr-FR" sz="900" dirty="0" err="1"/>
              <a:t>Rochling</a:t>
            </a:r>
            <a:r>
              <a:rPr lang="fr-FR" sz="900" dirty="0"/>
              <a:t> FA, </a:t>
            </a:r>
            <a:r>
              <a:rPr lang="fr-FR" sz="900" dirty="0" err="1"/>
              <a:t>Weseman</a:t>
            </a:r>
            <a:r>
              <a:rPr lang="fr-FR" sz="900" dirty="0"/>
              <a:t> RA, et al. </a:t>
            </a:r>
            <a:r>
              <a:rPr lang="fr-FR" sz="900" dirty="0" err="1"/>
              <a:t>Current</a:t>
            </a:r>
            <a:r>
              <a:rPr lang="fr-FR" sz="900" dirty="0"/>
              <a:t> management of short </a:t>
            </a:r>
            <a:r>
              <a:rPr lang="fr-FR" sz="900" dirty="0" err="1"/>
              <a:t>bowel</a:t>
            </a:r>
            <a:r>
              <a:rPr lang="fr-FR" sz="900" dirty="0"/>
              <a:t> syndrome. </a:t>
            </a:r>
            <a:r>
              <a:rPr lang="fr-FR" sz="900" i="1" dirty="0" err="1"/>
              <a:t>Curr</a:t>
            </a:r>
            <a:r>
              <a:rPr lang="fr-FR" sz="900" i="1" dirty="0"/>
              <a:t> </a:t>
            </a:r>
            <a:r>
              <a:rPr lang="fr-FR" sz="900" i="1" dirty="0" err="1"/>
              <a:t>Prob</a:t>
            </a:r>
            <a:r>
              <a:rPr lang="fr-FR" sz="900" i="1" dirty="0"/>
              <a:t> </a:t>
            </a:r>
            <a:r>
              <a:rPr lang="fr-FR" sz="900" i="1" dirty="0" err="1"/>
              <a:t>Surg</a:t>
            </a:r>
            <a:r>
              <a:rPr lang="fr-FR" sz="900" dirty="0"/>
              <a:t>. 2012;49:52-115.</a:t>
            </a:r>
          </a:p>
          <a:p>
            <a:pPr marL="224325" indent="-224325">
              <a:buFont typeface="+mj-lt"/>
              <a:buAutoNum type="arabicPeriod"/>
              <a:defRPr/>
            </a:pPr>
            <a:endParaRPr lang="en-US" sz="900" dirty="0"/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773236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1CA73-0516-44B9-9356-420E348C1769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 bwMode="auto">
          <a:xfrm>
            <a:off x="780724" y="4197247"/>
            <a:ext cx="5056884" cy="424221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defTabSz="898644"/>
            <a:endParaRPr lang="en-US" b="1" dirty="0">
              <a:solidFill>
                <a:srgbClr val="006600"/>
              </a:solidFill>
            </a:endParaRPr>
          </a:p>
          <a:p>
            <a:pPr defTabSz="898644"/>
            <a:r>
              <a:rPr lang="en-US" b="1" dirty="0">
                <a:solidFill>
                  <a:schemeClr val="tx2"/>
                </a:solidFill>
              </a:rPr>
              <a:t>SPEAKER NOTES</a:t>
            </a:r>
          </a:p>
          <a:p>
            <a:pPr defTabSz="898644"/>
            <a:endParaRPr lang="en-US" b="1" dirty="0">
              <a:solidFill>
                <a:srgbClr val="00B0F0"/>
              </a:solidFill>
            </a:endParaRPr>
          </a:p>
          <a:p>
            <a:pPr defTabSz="898644"/>
            <a:r>
              <a:rPr lang="en-US" b="1" dirty="0">
                <a:solidFill>
                  <a:srgbClr val="00B0F0"/>
                </a:solidFill>
              </a:rPr>
              <a:t>Key </a:t>
            </a:r>
            <a:r>
              <a:rPr lang="en-US" b="1" dirty="0" smtClean="0">
                <a:solidFill>
                  <a:srgbClr val="00B0F0"/>
                </a:solidFill>
              </a:rPr>
              <a:t>Points</a:t>
            </a:r>
            <a:r>
              <a:rPr lang="en-US" b="1" baseline="30000" dirty="0" smtClean="0">
                <a:solidFill>
                  <a:srgbClr val="00B0F0"/>
                </a:solidFill>
              </a:rPr>
              <a:t>1</a:t>
            </a:r>
            <a:endParaRPr lang="en-US" b="1" baseline="30000" dirty="0">
              <a:solidFill>
                <a:srgbClr val="00B0F0"/>
              </a:solidFill>
            </a:endParaRPr>
          </a:p>
          <a:p>
            <a:pPr defTabSz="898644"/>
            <a:endParaRPr lang="en-US" sz="1000" dirty="0"/>
          </a:p>
          <a:p>
            <a:pPr marL="168495" lvl="1" indent="-168495" defTabSz="898644">
              <a:buFont typeface="Arial" pitchFamily="34" charset="0"/>
              <a:buChar char="•"/>
              <a:defRPr/>
            </a:pPr>
            <a:r>
              <a:rPr lang="en-US" sz="900" dirty="0"/>
              <a:t>Patients with SBS receiving PS may suffer from many disease- and treatment-related complications </a:t>
            </a:r>
          </a:p>
          <a:p>
            <a:pPr marL="168495" lvl="1" indent="-168495" defTabSz="898644">
              <a:buFont typeface="Arial" pitchFamily="34" charset="0"/>
              <a:buChar char="•"/>
            </a:pPr>
            <a:r>
              <a:rPr lang="en-US" sz="900" dirty="0"/>
              <a:t>In patients with SBS, </a:t>
            </a:r>
            <a:r>
              <a:rPr lang="en-US" sz="900" dirty="0" err="1"/>
              <a:t>malabsorption</a:t>
            </a:r>
            <a:r>
              <a:rPr lang="en-US" sz="900" dirty="0"/>
              <a:t> causes  gastrointestinal problems, including diarrhea, bacterial overgrowth, and d-lactic acidosis, which in turn may lead to a reduced tolerance to oral nutrition </a:t>
            </a:r>
          </a:p>
          <a:p>
            <a:pPr marL="168244" indent="-168244" defTabSz="898644">
              <a:spcBef>
                <a:spcPct val="0"/>
              </a:spcBef>
              <a:buFont typeface="Arial" pitchFamily="34" charset="0"/>
              <a:buChar char="•"/>
            </a:pPr>
            <a:r>
              <a:rPr lang="en-US" sz="900" dirty="0" err="1"/>
              <a:t>Malabsorption</a:t>
            </a:r>
            <a:r>
              <a:rPr lang="en-US" sz="900" dirty="0"/>
              <a:t> also causes malnutrition, which leads to diminished overall health and metabolic abnormalities, including weight loss </a:t>
            </a:r>
            <a:endParaRPr lang="en-US" sz="900" dirty="0">
              <a:solidFill>
                <a:srgbClr val="FF0000"/>
              </a:solidFill>
            </a:endParaRPr>
          </a:p>
          <a:p>
            <a:pPr marL="168495" lvl="1" indent="-168495" defTabSz="898644">
              <a:buFont typeface="Arial" pitchFamily="34" charset="0"/>
              <a:buChar char="•"/>
            </a:pPr>
            <a:r>
              <a:rPr lang="en-US" sz="900" dirty="0"/>
              <a:t>Because of the poor tolerance to oral nutrition, invasive intravenous methods, </a:t>
            </a:r>
            <a:r>
              <a:rPr lang="en-US" sz="900" dirty="0" err="1"/>
              <a:t>ie</a:t>
            </a:r>
            <a:r>
              <a:rPr lang="en-US" sz="900" dirty="0"/>
              <a:t>, PS, may be required for life sustenance, which leads to additional complications as well as exacerbation of the existing ones </a:t>
            </a:r>
          </a:p>
          <a:p>
            <a:pPr marL="168495" lvl="1" indent="-168495" defTabSz="898644">
              <a:buFont typeface="Arial" pitchFamily="34" charset="0"/>
              <a:buChar char="•"/>
            </a:pPr>
            <a:endParaRPr lang="en-US" sz="900" dirty="0">
              <a:solidFill>
                <a:srgbClr val="FF0000"/>
              </a:solidFill>
            </a:endParaRPr>
          </a:p>
          <a:p>
            <a:pPr marL="168495" lvl="1" indent="-168495" defTabSz="898644">
              <a:buFont typeface="Arial" pitchFamily="34" charset="0"/>
              <a:buChar char="•"/>
            </a:pPr>
            <a:endParaRPr lang="en-US" baseline="30000" dirty="0"/>
          </a:p>
          <a:p>
            <a:r>
              <a:rPr lang="en-US" b="1" dirty="0">
                <a:solidFill>
                  <a:srgbClr val="00B0F0"/>
                </a:solidFill>
              </a:rPr>
              <a:t>References</a:t>
            </a:r>
          </a:p>
          <a:p>
            <a:pPr defTabSz="898644"/>
            <a:endParaRPr lang="en-US" sz="1400" baseline="30000" dirty="0"/>
          </a:p>
          <a:p>
            <a:pPr marL="224661" indent="-224661">
              <a:buFont typeface="+mj-lt"/>
              <a:buAutoNum type="arabicPeriod"/>
              <a:defRPr/>
            </a:pPr>
            <a:r>
              <a:rPr lang="en-US" sz="900" dirty="0" err="1"/>
              <a:t>Hofstetter</a:t>
            </a:r>
            <a:r>
              <a:rPr lang="en-US" sz="900" dirty="0"/>
              <a:t> S, Stern L, Willet J. Key issues in addressing the clinical and humanistic burden of short bowel syndrome in the US. </a:t>
            </a:r>
            <a:r>
              <a:rPr lang="en-US" sz="900" i="1" dirty="0" err="1"/>
              <a:t>Curr</a:t>
            </a:r>
            <a:r>
              <a:rPr lang="en-US" sz="900" i="1" dirty="0"/>
              <a:t> Med Res </a:t>
            </a:r>
            <a:r>
              <a:rPr lang="en-US" sz="900" i="1" dirty="0" err="1"/>
              <a:t>Opin</a:t>
            </a:r>
            <a:r>
              <a:rPr lang="en-US" sz="900" i="1" dirty="0"/>
              <a:t>.</a:t>
            </a:r>
            <a:r>
              <a:rPr lang="en-US" sz="900" dirty="0"/>
              <a:t> 2013;29(5):495-504.</a:t>
            </a:r>
          </a:p>
          <a:p>
            <a:pPr>
              <a:spcBef>
                <a:spcPct val="0"/>
              </a:spcBef>
            </a:pPr>
            <a:endParaRPr lang="en-US" sz="1400" b="1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3884615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712" tIns="45357" rIns="90712" bIns="45357" numCol="1" rtlCol="0" anchor="b" anchorCtr="0" compatLnSpc="1">
            <a:prstTxWarp prst="textNoShape">
              <a:avLst/>
            </a:prstTxWarp>
          </a:bodyPr>
          <a:lstStyle/>
          <a:p>
            <a:pPr algn="r" defTabSz="907121" fontAlgn="base">
              <a:spcBef>
                <a:spcPct val="0"/>
              </a:spcBef>
              <a:spcAft>
                <a:spcPct val="0"/>
              </a:spcAft>
              <a:defRPr/>
            </a:pPr>
            <a:fld id="{FF718A8A-D744-428C-8F11-70E8BBDF5F13}" type="slidenum">
              <a:rPr lang="en-US" sz="1200">
                <a:solidFill>
                  <a:prstClr val="black"/>
                </a:solidFill>
              </a:rPr>
              <a:pPr algn="r" defTabSz="907121"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2387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8B4A-C5C6-443B-888A-FBDE77F7D344}" type="slidenum">
              <a:rPr lang="nb-NO" smtClean="0"/>
              <a:t>63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48255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AD5BD-3356-DF41-87A2-0FCC16253F34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178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8B4A-C5C6-443B-888A-FBDE77F7D344}" type="slidenum">
              <a:rPr lang="nb-NO" smtClean="0"/>
              <a:t>67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50295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 PS reductions in patients with SBS who received long-term </a:t>
            </a:r>
            <a:r>
              <a:rPr lang="en-US" sz="18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teduglutide</a:t>
            </a:r>
            <a:r>
              <a:rPr lang="en-US" sz="1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treatment. (</a:t>
            </a:r>
            <a:r>
              <a:rPr lang="en-US" sz="18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Time course of mean PS requirements among patients who received</a:t>
            </a:r>
          </a:p>
          <a:p>
            <a:r>
              <a:rPr lang="en-US" sz="18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teduglutide</a:t>
            </a:r>
            <a:r>
              <a:rPr lang="en-US" sz="1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up to 30 months. Squares represent the ITT TED/TED data set (table below figure has the number of patients corresponding to each time point), and diamonds</a:t>
            </a:r>
          </a:p>
          <a:p>
            <a:r>
              <a:rPr lang="en-US" sz="1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 the data set from the 30 TED/TED patients who completed the study. Error bars represent </a:t>
            </a:r>
            <a:r>
              <a:rPr lang="en-US" sz="18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s.d.</a:t>
            </a:r>
            <a:r>
              <a:rPr lang="en-US" sz="1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8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Additional days per week off PS from baseline, including complete</a:t>
            </a:r>
          </a:p>
          <a:p>
            <a:r>
              <a:rPr lang="en-US" sz="1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independence (7 days), with long-term </a:t>
            </a:r>
            <a:r>
              <a:rPr lang="en-US" sz="18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teduglutide</a:t>
            </a:r>
            <a:r>
              <a:rPr lang="en-US" sz="1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treatment. *Represents data for only those patients who completed 30 months of treatment with </a:t>
            </a:r>
            <a:r>
              <a:rPr lang="en-US" sz="18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teduglutide</a:t>
            </a:r>
            <a:r>
              <a:rPr lang="en-US" sz="1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ITT, intent-to-treat;</a:t>
            </a:r>
          </a:p>
          <a:p>
            <a:r>
              <a:rPr lang="en-US" sz="1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NT/TED, received no treatment in the initial placebo-controlled study and </a:t>
            </a:r>
            <a:r>
              <a:rPr lang="en-US" sz="18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teduglutide</a:t>
            </a:r>
            <a:r>
              <a:rPr lang="en-US" sz="1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STEPS-2; PBO/TED, received placebo in the initial placebo-controlled study and</a:t>
            </a:r>
          </a:p>
          <a:p>
            <a:r>
              <a:rPr lang="en-US" sz="18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teduglutide</a:t>
            </a:r>
            <a:r>
              <a:rPr lang="en-US" sz="1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STEPS-2; PS, parenteral support (parenteral nutrition and/or intravenous fluids); SBS, short bowel syndrome; TED/TED, received </a:t>
            </a:r>
            <a:r>
              <a:rPr lang="en-US" sz="18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teduglutide</a:t>
            </a:r>
            <a:r>
              <a:rPr lang="en-US" sz="1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initial </a:t>
            </a:r>
            <a:r>
              <a:rPr lang="en-US" sz="18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placebocontrolled</a:t>
            </a:r>
            <a:endParaRPr lang="en-US" sz="18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 and in STEPS-2.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8B4A-C5C6-443B-888A-FBDE77F7D344}" type="slidenum">
              <a:rPr lang="nb-NO" smtClean="0"/>
              <a:t>68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6274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8B4A-C5C6-443B-888A-FBDE77F7D34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44223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 PS reductions in patients with SBS who received long-term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teduglutide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treatment.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Time course of mean PS requirements among patients who received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teduglutide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up to 30 months. Squares represent the ITT TED/TED data set (table below figure has the number of patients corresponding to each time point), and diamonds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 the data set from the 30 TED/TED patients who completed the study. Error bars represent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s.d.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Additional days per week off PS from baseline, including complete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independence (7 days), with long-term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teduglutide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treatment. *Represents data for only those patients who completed 30 months of treatment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teduglutide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ITT, intent-to-treat;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NT/TED, received no treatment in the initial placebo-controlled study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teduglutide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STEPS-2; PBO/TED, received placebo in the initial placebo-controlled study and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teduglutide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STEPS-2; PS, parenteral support (parenteral nutrition and/or intravenous fluids); SBS, short bowel syndrome; TED/TED, received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teduglutide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initial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placebocontrolled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 and in STEPS-2.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8B4A-C5C6-443B-888A-FBDE77F7D344}" type="slidenum">
              <a:rPr lang="nb-NO" smtClean="0"/>
              <a:t>69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32746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4164FA-22E5-4A78-890F-0A990D993634}" type="slidenum">
              <a:rPr lang="en-US">
                <a:solidFill>
                  <a:prstClr val="black"/>
                </a:solidFill>
              </a:rPr>
              <a:pPr/>
              <a:t>72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980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u="sng" dirty="0"/>
              <a:t>Bilde 29: </a:t>
            </a:r>
            <a:endParaRPr lang="nb-NO" dirty="0"/>
          </a:p>
          <a:p>
            <a:r>
              <a:rPr lang="nb-NO" dirty="0"/>
              <a:t> </a:t>
            </a:r>
          </a:p>
          <a:p>
            <a:r>
              <a:rPr lang="nb-NO" dirty="0"/>
              <a:t>Hvis du bruker innholdsfortegnelsen fra legemiddelhåndboken, får  du beregning av </a:t>
            </a:r>
            <a:r>
              <a:rPr lang="nb-NO" dirty="0" err="1"/>
              <a:t>mmol</a:t>
            </a:r>
            <a:r>
              <a:rPr lang="nb-NO" dirty="0"/>
              <a:t> Na direkte. Se nederst på denne siden: </a:t>
            </a:r>
            <a:r>
              <a:rPr lang="nb-NO" u="sng" dirty="0">
                <a:hlinkClick r:id="rId3"/>
              </a:rPr>
              <a:t>http://legemiddelhandboka.no/Legemidler/83576</a:t>
            </a:r>
            <a:r>
              <a:rPr lang="nb-NO" dirty="0"/>
              <a:t>. </a:t>
            </a:r>
          </a:p>
          <a:p>
            <a:r>
              <a:rPr lang="nb-NO" dirty="0"/>
              <a:t> </a:t>
            </a:r>
          </a:p>
          <a:p>
            <a:r>
              <a:rPr lang="nb-NO" dirty="0"/>
              <a:t>Smakstilsetning: det er et poeng å ikke forstyrre balansen mellom </a:t>
            </a:r>
            <a:r>
              <a:rPr lang="nb-NO" dirty="0" err="1"/>
              <a:t>glucose</a:t>
            </a:r>
            <a:r>
              <a:rPr lang="nb-NO" dirty="0"/>
              <a:t>/ natrium, vi anbefaler derfor å bruke sukkerfri saft ( Som Fun </a:t>
            </a:r>
            <a:r>
              <a:rPr lang="nb-NO" dirty="0" err="1"/>
              <a:t>Light</a:t>
            </a:r>
            <a:r>
              <a:rPr lang="nb-NO" dirty="0"/>
              <a:t>), alternativt presset lime eller sitron, for å smaksette løsningene.  </a:t>
            </a:r>
          </a:p>
          <a:p>
            <a:endParaRPr lang="nb-NO" dirty="0" smtClean="0"/>
          </a:p>
          <a:p>
            <a:r>
              <a:rPr lang="nb-NO" b="1" dirty="0"/>
              <a:t>Gem</a:t>
            </a:r>
          </a:p>
          <a:p>
            <a:r>
              <a:rPr lang="nb-NO" dirty="0"/>
              <a:t>«</a:t>
            </a:r>
            <a:r>
              <a:rPr lang="nb-NO" dirty="0" err="1"/>
              <a:t>Takeda</a:t>
            </a:r>
            <a:r>
              <a:rPr lang="nb-NO" dirty="0"/>
              <a:t> Nycomed»</a:t>
            </a:r>
          </a:p>
          <a:p>
            <a:r>
              <a:rPr lang="nb-NO" b="1" dirty="0"/>
              <a:t>pulver</a:t>
            </a:r>
            <a:r>
              <a:rPr lang="nb-NO" dirty="0"/>
              <a:t> </a:t>
            </a:r>
            <a:r>
              <a:rPr lang="nb-NO" i="1" dirty="0"/>
              <a:t>til mikstur, 30 g ad 1000 ml. Innhold per 1000 ml: 24 g (135 </a:t>
            </a:r>
            <a:r>
              <a:rPr lang="nb-NO" i="1" dirty="0" err="1"/>
              <a:t>mmol</a:t>
            </a:r>
            <a:r>
              <a:rPr lang="nb-NO" i="1" dirty="0"/>
              <a:t>) glukose, 50 </a:t>
            </a:r>
            <a:r>
              <a:rPr lang="nb-NO" i="1" dirty="0" err="1"/>
              <a:t>mmol</a:t>
            </a:r>
            <a:r>
              <a:rPr lang="nb-NO" i="1" dirty="0"/>
              <a:t> Na</a:t>
            </a:r>
            <a:r>
              <a:rPr lang="nb-NO" i="1" baseline="30000" dirty="0"/>
              <a:t>+</a:t>
            </a:r>
            <a:r>
              <a:rPr lang="nb-NO" i="1" dirty="0"/>
              <a:t>, 20 </a:t>
            </a:r>
            <a:r>
              <a:rPr lang="nb-NO" i="1" dirty="0" err="1"/>
              <a:t>mmol</a:t>
            </a:r>
            <a:r>
              <a:rPr lang="nb-NO" i="1" dirty="0"/>
              <a:t> K</a:t>
            </a:r>
            <a:r>
              <a:rPr lang="nb-NO" i="1" baseline="30000" dirty="0"/>
              <a:t>+</a:t>
            </a:r>
            <a:r>
              <a:rPr lang="nb-NO" i="1" dirty="0"/>
              <a:t>, 40 </a:t>
            </a:r>
            <a:r>
              <a:rPr lang="nb-NO" i="1" dirty="0" err="1"/>
              <a:t>mmol</a:t>
            </a:r>
            <a:r>
              <a:rPr lang="nb-NO" i="1" dirty="0"/>
              <a:t> Cl</a:t>
            </a:r>
            <a:r>
              <a:rPr lang="nb-NO" i="1" baseline="30000" dirty="0"/>
              <a:t>–</a:t>
            </a:r>
            <a:r>
              <a:rPr lang="nb-NO" i="1" dirty="0"/>
              <a:t>, 10 </a:t>
            </a:r>
            <a:r>
              <a:rPr lang="nb-NO" i="1" dirty="0" err="1"/>
              <a:t>mmol</a:t>
            </a:r>
            <a:r>
              <a:rPr lang="nb-NO" i="1" dirty="0"/>
              <a:t> </a:t>
            </a:r>
            <a:r>
              <a:rPr lang="nb-NO" i="1" dirty="0" err="1"/>
              <a:t>sitrat</a:t>
            </a:r>
            <a:r>
              <a:rPr lang="nb-NO" i="1" dirty="0"/>
              <a:t>.</a:t>
            </a:r>
            <a:r>
              <a:rPr lang="nb-NO" dirty="0"/>
              <a:t> 10 × 10 g.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8B4A-C5C6-443B-888A-FBDE77F7D344}" type="slidenum">
              <a:rPr lang="nb-NO" smtClean="0"/>
              <a:t>79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37626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8B4A-C5C6-443B-888A-FBDE77F7D344}" type="slidenum">
              <a:rPr lang="nb-NO" smtClean="0"/>
              <a:t>80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34518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 err="1"/>
              <a:t>Resorb</a:t>
            </a:r>
            <a:endParaRPr lang="nb-NO" b="1" dirty="0"/>
          </a:p>
          <a:p>
            <a:r>
              <a:rPr lang="nb-NO" dirty="0"/>
              <a:t>«Nestlé» </a:t>
            </a:r>
          </a:p>
          <a:p>
            <a:r>
              <a:rPr lang="nb-NO" b="1" dirty="0"/>
              <a:t>tabletter</a:t>
            </a:r>
            <a:r>
              <a:rPr lang="nb-NO" dirty="0"/>
              <a:t> </a:t>
            </a:r>
            <a:r>
              <a:rPr lang="nb-NO" i="1" dirty="0"/>
              <a:t>til oppløsning. 1 tablett til 120 ml vann. 1000 ml inneholder: 25 g glukose, 58 </a:t>
            </a:r>
            <a:r>
              <a:rPr lang="nb-NO" i="1" dirty="0" err="1"/>
              <a:t>mmol</a:t>
            </a:r>
            <a:r>
              <a:rPr lang="nb-NO" i="1" dirty="0"/>
              <a:t> Na</a:t>
            </a:r>
            <a:r>
              <a:rPr lang="nb-NO" i="1" baseline="30000" dirty="0"/>
              <a:t>+</a:t>
            </a:r>
            <a:r>
              <a:rPr lang="nb-NO" i="1" dirty="0"/>
              <a:t>, 22 </a:t>
            </a:r>
            <a:r>
              <a:rPr lang="nb-NO" i="1" dirty="0" err="1"/>
              <a:t>mmol</a:t>
            </a:r>
            <a:r>
              <a:rPr lang="nb-NO" i="1" dirty="0"/>
              <a:t> K</a:t>
            </a:r>
            <a:r>
              <a:rPr lang="nb-NO" i="1" baseline="30000" dirty="0"/>
              <a:t>+</a:t>
            </a:r>
            <a:r>
              <a:rPr lang="nb-NO" i="1" dirty="0"/>
              <a:t>,</a:t>
            </a:r>
            <a:r>
              <a:rPr lang="nb-NO" dirty="0"/>
              <a:t> </a:t>
            </a:r>
            <a:r>
              <a:rPr lang="nb-NO" i="1" dirty="0"/>
              <a:t> 47 </a:t>
            </a:r>
            <a:r>
              <a:rPr lang="nb-NO" i="1" dirty="0" err="1"/>
              <a:t>mmol</a:t>
            </a:r>
            <a:r>
              <a:rPr lang="nb-NO" i="1" dirty="0"/>
              <a:t> Cl</a:t>
            </a:r>
            <a:r>
              <a:rPr lang="nb-NO" i="1" baseline="30000" dirty="0"/>
              <a:t>-</a:t>
            </a:r>
            <a:r>
              <a:rPr lang="nb-NO" i="1" dirty="0"/>
              <a:t>,</a:t>
            </a:r>
            <a:r>
              <a:rPr lang="nb-NO" dirty="0"/>
              <a:t> </a:t>
            </a:r>
            <a:r>
              <a:rPr lang="nb-NO" i="1" dirty="0"/>
              <a:t> 31 </a:t>
            </a:r>
            <a:r>
              <a:rPr lang="nb-NO" i="1" dirty="0" err="1"/>
              <a:t>mmol</a:t>
            </a:r>
            <a:r>
              <a:rPr lang="nb-NO" i="1" dirty="0"/>
              <a:t> </a:t>
            </a:r>
            <a:r>
              <a:rPr lang="nb-NO" i="1" dirty="0" err="1"/>
              <a:t>sitrat</a:t>
            </a:r>
            <a:r>
              <a:rPr lang="nb-NO" i="1" dirty="0"/>
              <a:t>.</a:t>
            </a:r>
            <a:r>
              <a:rPr lang="nb-NO" dirty="0"/>
              <a:t> Bringebærsmak. 2 x 10 tabletter. Handelsvare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8B4A-C5C6-443B-888A-FBDE77F7D344}" type="slidenum">
              <a:rPr lang="nb-NO" smtClean="0"/>
              <a:t>81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2571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8B4A-C5C6-443B-888A-FBDE77F7D344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0915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8B4A-C5C6-443B-888A-FBDE77F7D344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0840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8B4A-C5C6-443B-888A-FBDE77F7D344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2093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AD5BD-3356-DF41-87A2-0FCC16253F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8B4A-C5C6-443B-888A-FBDE77F7D344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5153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8B4A-C5C6-443B-888A-FBDE77F7D344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1200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A500-6F65-5940-8D25-C8C639472150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AF20-3376-4B4F-B668-E5D86646D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0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A500-6F65-5940-8D25-C8C639472150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AF20-3376-4B4F-B668-E5D86646D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6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A500-6F65-5940-8D25-C8C639472150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AF20-3376-4B4F-B668-E5D86646D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91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L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2" descr="Shire Logo 3005 EC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9870" y="6184901"/>
            <a:ext cx="148801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991784" y="6203951"/>
            <a:ext cx="25188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>
                <a:solidFill>
                  <a:prstClr val="white"/>
                </a:solidFill>
              </a:rPr>
              <a:t>To be as brave as the people we help.</a:t>
            </a: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661193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000" dirty="0">
                <a:solidFill>
                  <a:srgbClr val="FF0000"/>
                </a:solidFill>
              </a:rPr>
              <a:t>Draft and Confidential - Has not undergone Legal or Compliance review.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930467" y="6526215"/>
            <a:ext cx="126153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8AF2672F-50A9-43FD-B8A5-8E09A199CB76}" type="slidenum">
              <a:rPr lang="en-US" sz="1000" b="1">
                <a:solidFill>
                  <a:srgbClr val="888B8D"/>
                </a:solidFill>
              </a:rPr>
              <a:pPr algn="r">
                <a:defRPr/>
              </a:pPr>
              <a:t>‹#›</a:t>
            </a:fld>
            <a:endParaRPr lang="en-US" sz="1000" b="1" dirty="0">
              <a:solidFill>
                <a:srgbClr val="888B8D"/>
              </a:solidFill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0" y="1"/>
            <a:ext cx="12192000" cy="10287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0" y="1023940"/>
            <a:ext cx="12192000" cy="460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3" y="357601"/>
            <a:ext cx="10680700" cy="49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07714" y="1066800"/>
            <a:ext cx="1117176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lang="en-US" sz="1400" b="1" kern="1200" smtClean="0">
                <a:solidFill>
                  <a:srgbClr val="000000"/>
                </a:solidFill>
              </a:defRPr>
            </a:lvl1pPr>
            <a:lvl2pPr>
              <a:defRPr lang="en-US" sz="1800" kern="1200" smtClean="0">
                <a:ea typeface="+mn-ea"/>
                <a:cs typeface="+mn-cs"/>
              </a:defRPr>
            </a:lvl2pPr>
            <a:lvl3pPr>
              <a:defRPr lang="en-US" sz="1800" kern="1200" smtClean="0">
                <a:ea typeface="+mn-ea"/>
                <a:cs typeface="+mn-cs"/>
              </a:defRPr>
            </a:lvl3pPr>
            <a:lvl4pPr>
              <a:defRPr lang="en-US" sz="1800" kern="1200" smtClean="0">
                <a:ea typeface="+mn-ea"/>
                <a:cs typeface="+mn-cs"/>
              </a:defRPr>
            </a:lvl4pPr>
            <a:lvl5pPr>
              <a:defRPr lang="en-US" sz="1800" kern="1200"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3B2CAA-457F-4367-A42D-06B941186844}" type="datetime1">
              <a:rPr lang="en-US">
                <a:solidFill>
                  <a:srgbClr val="888B8D"/>
                </a:solidFill>
              </a:rPr>
              <a:pPr>
                <a:defRPr/>
              </a:pPr>
              <a:t>1/31/2018</a:t>
            </a:fld>
            <a:endParaRPr lang="en-US" dirty="0">
              <a:solidFill>
                <a:srgbClr val="888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27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Clr>
                <a:srgbClr val="7030A0"/>
              </a:buClr>
              <a:buFont typeface="Courier New" charset="0"/>
              <a:buChar char="o"/>
              <a:defRPr/>
            </a:lvl2pPr>
            <a:lvl3pPr>
              <a:defRPr sz="2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A500-6F65-5940-8D25-C8C639472150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AF20-3376-4B4F-B668-E5D86646D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7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A500-6F65-5940-8D25-C8C639472150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AF20-3376-4B4F-B668-E5D86646D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A500-6F65-5940-8D25-C8C639472150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AF20-3376-4B4F-B668-E5D86646D99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528" y="-1108"/>
            <a:ext cx="3775046" cy="17113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3274" y="0"/>
            <a:ext cx="3405930" cy="687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A500-6F65-5940-8D25-C8C639472150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AF20-3376-4B4F-B668-E5D86646D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3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A500-6F65-5940-8D25-C8C639472150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AF20-3376-4B4F-B668-E5D86646D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8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A500-6F65-5940-8D25-C8C639472150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AF20-3376-4B4F-B668-E5D86646D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82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A500-6F65-5940-8D25-C8C639472150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AF20-3376-4B4F-B668-E5D86646D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A500-6F65-5940-8D25-C8C639472150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AF20-3376-4B4F-B668-E5D86646D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0A500-6F65-5940-8D25-C8C639472150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2AF20-3376-4B4F-B668-E5D86646D9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3274" y="0"/>
            <a:ext cx="3405930" cy="6870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12" y="26504"/>
            <a:ext cx="3775046" cy="171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a.europa.eu/docs/en_GB/document_library/EPAR_-_Product_Information/human/002345/WC500132926.pdf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jpeg"/><Relationship Id="rId2" Type="http://schemas.openxmlformats.org/officeDocument/2006/relationships/tags" Target="../tags/tag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31.xml"/><Relationship Id="rId9" Type="http://schemas.openxmlformats.org/officeDocument/2006/relationships/image" Target="../media/image18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1" y="173722"/>
            <a:ext cx="9729415" cy="6858000"/>
          </a:xfrm>
          <a:prstGeom prst="rect">
            <a:avLst/>
          </a:prstGeom>
        </p:spPr>
      </p:pic>
      <p:sp>
        <p:nvSpPr>
          <p:cNvPr id="4" name="Content Placeholder 4"/>
          <p:cNvSpPr txBox="1">
            <a:spLocks/>
          </p:cNvSpPr>
          <p:nvPr/>
        </p:nvSpPr>
        <p:spPr>
          <a:xfrm>
            <a:off x="2422113" y="152400"/>
            <a:ext cx="7447003" cy="295995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 smtClean="0"/>
              <a:t>                   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47271" y="4177932"/>
            <a:ext cx="10498443" cy="2325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000" dirty="0" smtClean="0"/>
              <a:t>Midt Norsk </a:t>
            </a:r>
            <a:r>
              <a:rPr lang="nb-NO" sz="4000" dirty="0" err="1" smtClean="0"/>
              <a:t>Gastroforening</a:t>
            </a:r>
            <a:r>
              <a:rPr lang="nb-NO" sz="4000" dirty="0" smtClean="0"/>
              <a:t> (MNGF)</a:t>
            </a:r>
          </a:p>
          <a:p>
            <a:r>
              <a:rPr lang="nb-NO" sz="4000" dirty="0" smtClean="0"/>
              <a:t>Scandic Nidelven Hotell i Trondheim </a:t>
            </a:r>
          </a:p>
          <a:p>
            <a:r>
              <a:rPr lang="nb-NO" sz="4000" dirty="0" smtClean="0"/>
              <a:t>24. november 2017</a:t>
            </a:r>
          </a:p>
          <a:p>
            <a:r>
              <a:rPr lang="nb-NO" sz="4000" dirty="0" smtClean="0"/>
              <a:t>Snorri Olafsson, gastroenterolog</a:t>
            </a:r>
          </a:p>
          <a:p>
            <a:r>
              <a:rPr lang="nb-NO" sz="4000" dirty="0" smtClean="0"/>
              <a:t>Overlege dr. med., Telemark sykehus, Skien, Norge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2113" y="608432"/>
            <a:ext cx="7447003" cy="1892906"/>
          </a:xfrm>
        </p:spPr>
        <p:txBody>
          <a:bodyPr>
            <a:noAutofit/>
          </a:bodyPr>
          <a:lstStyle/>
          <a:p>
            <a:pPr algn="ctr"/>
            <a:r>
              <a:rPr lang="nb-NO" sz="7200" noProof="0" dirty="0" smtClean="0">
                <a:solidFill>
                  <a:schemeClr val="bg1"/>
                </a:solidFill>
              </a:rPr>
              <a:t>Kort tarm-syndrom</a:t>
            </a:r>
            <a:r>
              <a:rPr lang="nb-NO" sz="4800" noProof="0" dirty="0" smtClean="0">
                <a:solidFill>
                  <a:schemeClr val="bg1"/>
                </a:solidFill>
              </a:rPr>
              <a:t/>
            </a:r>
            <a:br>
              <a:rPr lang="nb-NO" sz="4800" noProof="0" dirty="0" smtClean="0">
                <a:solidFill>
                  <a:schemeClr val="bg1"/>
                </a:solidFill>
              </a:rPr>
            </a:br>
            <a:r>
              <a:rPr lang="nb-NO" sz="4800" dirty="0">
                <a:solidFill>
                  <a:schemeClr val="bg1"/>
                </a:solidFill>
              </a:rPr>
              <a:t>A</a:t>
            </a:r>
            <a:r>
              <a:rPr lang="nb-NO" sz="4800" noProof="0" dirty="0" err="1" smtClean="0">
                <a:solidFill>
                  <a:schemeClr val="bg1"/>
                </a:solidFill>
              </a:rPr>
              <a:t>natomi</a:t>
            </a:r>
            <a:r>
              <a:rPr lang="nb-NO" sz="4800" noProof="0" dirty="0" smtClean="0">
                <a:solidFill>
                  <a:schemeClr val="bg1"/>
                </a:solidFill>
              </a:rPr>
              <a:t>, fysiologi </a:t>
            </a:r>
            <a:br>
              <a:rPr lang="nb-NO" sz="4800" noProof="0" dirty="0" smtClean="0">
                <a:solidFill>
                  <a:schemeClr val="bg1"/>
                </a:solidFill>
              </a:rPr>
            </a:br>
            <a:r>
              <a:rPr lang="nb-NO" sz="4800" noProof="0" dirty="0" smtClean="0">
                <a:solidFill>
                  <a:schemeClr val="bg1"/>
                </a:solidFill>
              </a:rPr>
              <a:t>og behandling</a:t>
            </a:r>
            <a:endParaRPr lang="nb-NO" sz="3200" noProof="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44897" y="6503599"/>
            <a:ext cx="1887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</a:rPr>
              <a:t>NO/C-APROM/TED/17/0001c </a:t>
            </a:r>
          </a:p>
        </p:txBody>
      </p:sp>
    </p:spTree>
    <p:extLst>
      <p:ext uri="{BB962C8B-B14F-4D97-AF65-F5344CB8AC3E}">
        <p14:creationId xmlns:p14="http://schemas.microsoft.com/office/powerpoint/2010/main" val="291370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Funksjonsfordeling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tarmen</a:t>
            </a:r>
            <a:r>
              <a:rPr lang="en-US" dirty="0" smtClean="0"/>
              <a:t>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295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Proksimale</a:t>
            </a:r>
            <a:r>
              <a:rPr lang="en-US" dirty="0" smtClean="0"/>
              <a:t> 100 cm </a:t>
            </a:r>
            <a:r>
              <a:rPr lang="en-US" dirty="0" err="1" smtClean="0"/>
              <a:t>av</a:t>
            </a:r>
            <a:r>
              <a:rPr lang="en-US" dirty="0" smtClean="0"/>
              <a:t> jejunum</a:t>
            </a:r>
          </a:p>
          <a:p>
            <a:pPr lvl="1"/>
            <a:r>
              <a:rPr lang="en-US" dirty="0" err="1" smtClean="0"/>
              <a:t>Karbohydrater</a:t>
            </a:r>
            <a:r>
              <a:rPr lang="en-US" dirty="0" smtClean="0"/>
              <a:t>, protein, </a:t>
            </a:r>
            <a:r>
              <a:rPr lang="en-US" dirty="0" err="1" smtClean="0"/>
              <a:t>vannoppløselige</a:t>
            </a:r>
            <a:r>
              <a:rPr lang="en-US" dirty="0" smtClean="0"/>
              <a:t> </a:t>
            </a:r>
            <a:r>
              <a:rPr lang="en-US" dirty="0" err="1" smtClean="0"/>
              <a:t>vitaminer</a:t>
            </a:r>
            <a:endParaRPr lang="en-US" dirty="0" smtClean="0"/>
          </a:p>
          <a:p>
            <a:r>
              <a:rPr lang="en-US" dirty="0" err="1" smtClean="0"/>
              <a:t>Lengre</a:t>
            </a:r>
            <a:r>
              <a:rPr lang="en-US" dirty="0" smtClean="0"/>
              <a:t> del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tynntarm</a:t>
            </a:r>
            <a:endParaRPr lang="en-US" dirty="0" smtClean="0"/>
          </a:p>
          <a:p>
            <a:pPr lvl="1"/>
            <a:r>
              <a:rPr lang="en-US" dirty="0" smtClean="0"/>
              <a:t>Fett</a:t>
            </a:r>
          </a:p>
          <a:p>
            <a:r>
              <a:rPr lang="en-US" dirty="0" smtClean="0"/>
              <a:t>Jejunum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lekk</a:t>
            </a:r>
            <a:endParaRPr lang="en-US" dirty="0" smtClean="0"/>
          </a:p>
          <a:p>
            <a:pPr lvl="1"/>
            <a:r>
              <a:rPr lang="en-US" dirty="0" err="1" smtClean="0"/>
              <a:t>Raske</a:t>
            </a:r>
            <a:r>
              <a:rPr lang="en-US" dirty="0" smtClean="0"/>
              <a:t> fløde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væske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ernæring</a:t>
            </a:r>
            <a:r>
              <a:rPr lang="en-US" dirty="0" smtClean="0"/>
              <a:t> over </a:t>
            </a:r>
            <a:r>
              <a:rPr lang="en-US" dirty="0" err="1" smtClean="0"/>
              <a:t>epitelet</a:t>
            </a:r>
            <a:endParaRPr lang="en-US" dirty="0" smtClean="0"/>
          </a:p>
          <a:p>
            <a:pPr lvl="1"/>
            <a:r>
              <a:rPr lang="en-US" dirty="0" err="1" smtClean="0"/>
              <a:t>Innholdet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jejunum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isoosmolar</a:t>
            </a:r>
            <a:endParaRPr lang="en-US" dirty="0" smtClean="0"/>
          </a:p>
          <a:p>
            <a:pPr lvl="1"/>
            <a:r>
              <a:rPr lang="en-US" dirty="0" smtClean="0"/>
              <a:t>Natrium </a:t>
            </a:r>
            <a:r>
              <a:rPr lang="en-US" dirty="0" err="1" smtClean="0"/>
              <a:t>konsentrasjon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100 </a:t>
            </a:r>
            <a:r>
              <a:rPr lang="en-US" dirty="0" err="1" smtClean="0"/>
              <a:t>meq</a:t>
            </a:r>
            <a:r>
              <a:rPr lang="en-US" dirty="0" smtClean="0"/>
              <a:t>/l (90-140)</a:t>
            </a:r>
          </a:p>
          <a:p>
            <a:pPr lvl="1"/>
            <a:r>
              <a:rPr lang="en-US" dirty="0" smtClean="0"/>
              <a:t>Natrium </a:t>
            </a:r>
            <a:r>
              <a:rPr lang="en-US" dirty="0" err="1" smtClean="0"/>
              <a:t>kan</a:t>
            </a:r>
            <a:r>
              <a:rPr lang="en-US" dirty="0" smtClean="0"/>
              <a:t> bare </a:t>
            </a:r>
            <a:r>
              <a:rPr lang="en-US" dirty="0" err="1" smtClean="0"/>
              <a:t>absorberes</a:t>
            </a:r>
            <a:r>
              <a:rPr lang="en-US" dirty="0" smtClean="0"/>
              <a:t> mot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konsentrasjonsgradient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skjer</a:t>
            </a:r>
            <a:r>
              <a:rPr lang="en-US" dirty="0" smtClean="0"/>
              <a:t> </a:t>
            </a:r>
            <a:r>
              <a:rPr lang="en-US" dirty="0" err="1" smtClean="0"/>
              <a:t>sammen</a:t>
            </a:r>
            <a:r>
              <a:rPr lang="en-US" dirty="0" smtClean="0"/>
              <a:t> med </a:t>
            </a:r>
            <a:r>
              <a:rPr lang="en-US" dirty="0" err="1" smtClean="0"/>
              <a:t>glulose</a:t>
            </a:r>
            <a:endParaRPr lang="en-US" dirty="0" smtClean="0"/>
          </a:p>
          <a:p>
            <a:r>
              <a:rPr lang="en-US" dirty="0" smtClean="0"/>
              <a:t>Ileum</a:t>
            </a:r>
          </a:p>
          <a:p>
            <a:pPr lvl="1"/>
            <a:r>
              <a:rPr lang="en-US" dirty="0" err="1" smtClean="0"/>
              <a:t>Tettere</a:t>
            </a:r>
            <a:endParaRPr lang="en-US" dirty="0" smtClean="0"/>
          </a:p>
          <a:p>
            <a:pPr lvl="1"/>
            <a:r>
              <a:rPr lang="en-US" dirty="0" smtClean="0"/>
              <a:t>Den </a:t>
            </a:r>
            <a:r>
              <a:rPr lang="en-US" dirty="0" err="1" smtClean="0"/>
              <a:t>klarer</a:t>
            </a:r>
            <a:r>
              <a:rPr lang="en-US" dirty="0" smtClean="0"/>
              <a:t> </a:t>
            </a:r>
            <a:r>
              <a:rPr lang="en-US" dirty="0" err="1" smtClean="0"/>
              <a:t>å</a:t>
            </a:r>
            <a:r>
              <a:rPr lang="en-US" dirty="0" smtClean="0"/>
              <a:t> </a:t>
            </a:r>
            <a:r>
              <a:rPr lang="en-US" dirty="0" err="1" smtClean="0"/>
              <a:t>konsentrere</a:t>
            </a:r>
            <a:r>
              <a:rPr lang="en-US" dirty="0" smtClean="0"/>
              <a:t> </a:t>
            </a:r>
            <a:r>
              <a:rPr lang="en-US" dirty="0" err="1" smtClean="0"/>
              <a:t>innholdet</a:t>
            </a:r>
            <a:endParaRPr lang="en-US" dirty="0" smtClean="0"/>
          </a:p>
          <a:p>
            <a:pPr lvl="1"/>
            <a:r>
              <a:rPr lang="en-US" dirty="0" err="1" smtClean="0"/>
              <a:t>Betydelig</a:t>
            </a:r>
            <a:r>
              <a:rPr lang="en-US" dirty="0" smtClean="0"/>
              <a:t> </a:t>
            </a:r>
            <a:r>
              <a:rPr lang="en-US" dirty="0" err="1" smtClean="0"/>
              <a:t>reabsorbsjon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væske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48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Funksjonsfordeling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tarmen</a:t>
            </a:r>
            <a:r>
              <a:rPr lang="en-US" dirty="0" smtClean="0"/>
              <a:t>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3243"/>
            <a:ext cx="10515600" cy="5135336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Terminale</a:t>
            </a:r>
            <a:r>
              <a:rPr lang="en-US" dirty="0" smtClean="0"/>
              <a:t> ileum</a:t>
            </a:r>
          </a:p>
          <a:p>
            <a:pPr lvl="1"/>
            <a:r>
              <a:rPr lang="en-US" dirty="0" smtClean="0"/>
              <a:t>B12 vitamin </a:t>
            </a:r>
            <a:r>
              <a:rPr lang="en-US" dirty="0" err="1" smtClean="0"/>
              <a:t>absorberes</a:t>
            </a:r>
            <a:r>
              <a:rPr lang="en-US" dirty="0" smtClean="0"/>
              <a:t> </a:t>
            </a:r>
            <a:r>
              <a:rPr lang="en-US" dirty="0" err="1" smtClean="0"/>
              <a:t>ved</a:t>
            </a:r>
            <a:r>
              <a:rPr lang="en-US" dirty="0" smtClean="0"/>
              <a:t> </a:t>
            </a:r>
            <a:r>
              <a:rPr lang="en-US" dirty="0" err="1" smtClean="0"/>
              <a:t>hjelp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carrier</a:t>
            </a:r>
          </a:p>
          <a:p>
            <a:pPr lvl="1"/>
            <a:r>
              <a:rPr lang="en-US" dirty="0" err="1" smtClean="0"/>
              <a:t>Enterohepatisk</a:t>
            </a:r>
            <a:r>
              <a:rPr lang="en-US" dirty="0" smtClean="0"/>
              <a:t> </a:t>
            </a:r>
            <a:r>
              <a:rPr lang="en-US" dirty="0" err="1" smtClean="0"/>
              <a:t>resirkulasjon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galle</a:t>
            </a:r>
            <a:endParaRPr lang="en-US" dirty="0" smtClean="0"/>
          </a:p>
          <a:p>
            <a:r>
              <a:rPr lang="en-US" dirty="0" smtClean="0"/>
              <a:t>&lt;100 cm </a:t>
            </a:r>
            <a:r>
              <a:rPr lang="en-US" dirty="0" err="1" smtClean="0"/>
              <a:t>resesert</a:t>
            </a:r>
            <a:endParaRPr lang="en-US" dirty="0" smtClean="0"/>
          </a:p>
          <a:p>
            <a:pPr lvl="1"/>
            <a:r>
              <a:rPr lang="en-US" dirty="0" err="1" smtClean="0"/>
              <a:t>Leveren</a:t>
            </a:r>
            <a:r>
              <a:rPr lang="en-US" dirty="0" smtClean="0"/>
              <a:t> </a:t>
            </a:r>
            <a:r>
              <a:rPr lang="en-US" dirty="0" err="1" smtClean="0"/>
              <a:t>kompenserer</a:t>
            </a:r>
            <a:r>
              <a:rPr lang="en-US" dirty="0" smtClean="0"/>
              <a:t> for </a:t>
            </a:r>
            <a:r>
              <a:rPr lang="en-US" dirty="0" err="1" smtClean="0"/>
              <a:t>nedsatt</a:t>
            </a:r>
            <a:r>
              <a:rPr lang="en-US" dirty="0" smtClean="0"/>
              <a:t> </a:t>
            </a:r>
            <a:r>
              <a:rPr lang="en-US" dirty="0" err="1" smtClean="0"/>
              <a:t>resirkulasjon</a:t>
            </a:r>
            <a:r>
              <a:rPr lang="en-US" dirty="0" smtClean="0"/>
              <a:t> </a:t>
            </a:r>
            <a:r>
              <a:rPr lang="en-US" dirty="0" err="1" smtClean="0"/>
              <a:t>ved</a:t>
            </a:r>
            <a:r>
              <a:rPr lang="en-US" dirty="0" smtClean="0"/>
              <a:t> </a:t>
            </a:r>
            <a:r>
              <a:rPr lang="en-US" dirty="0" err="1" smtClean="0"/>
              <a:t>å</a:t>
            </a:r>
            <a:r>
              <a:rPr lang="en-US" dirty="0" smtClean="0"/>
              <a:t> </a:t>
            </a:r>
            <a:r>
              <a:rPr lang="en-US" dirty="0" err="1" smtClean="0"/>
              <a:t>produsere</a:t>
            </a:r>
            <a:r>
              <a:rPr lang="en-US" dirty="0" smtClean="0"/>
              <a:t> </a:t>
            </a:r>
            <a:r>
              <a:rPr lang="en-US" dirty="0" err="1" smtClean="0"/>
              <a:t>mer</a:t>
            </a:r>
            <a:r>
              <a:rPr lang="en-US" dirty="0" smtClean="0"/>
              <a:t> </a:t>
            </a:r>
            <a:r>
              <a:rPr lang="en-US" dirty="0" err="1" smtClean="0"/>
              <a:t>galle</a:t>
            </a:r>
            <a:endParaRPr lang="en-US" dirty="0" smtClean="0"/>
          </a:p>
          <a:p>
            <a:pPr lvl="1"/>
            <a:r>
              <a:rPr lang="en-US" dirty="0" err="1" smtClean="0"/>
              <a:t>Gallen</a:t>
            </a:r>
            <a:r>
              <a:rPr lang="en-US" dirty="0" smtClean="0"/>
              <a:t> </a:t>
            </a:r>
            <a:r>
              <a:rPr lang="en-US" dirty="0" err="1" smtClean="0"/>
              <a:t>når</a:t>
            </a:r>
            <a:r>
              <a:rPr lang="en-US" dirty="0" smtClean="0"/>
              <a:t> </a:t>
            </a:r>
            <a:r>
              <a:rPr lang="en-US" dirty="0" err="1" smtClean="0"/>
              <a:t>tykktarmen</a:t>
            </a:r>
            <a:r>
              <a:rPr lang="en-US" dirty="0" smtClean="0"/>
              <a:t> </a:t>
            </a:r>
            <a:r>
              <a:rPr lang="en-US" dirty="0" err="1" smtClean="0"/>
              <a:t>hvor</a:t>
            </a:r>
            <a:r>
              <a:rPr lang="en-US" dirty="0" smtClean="0"/>
              <a:t> den </a:t>
            </a:r>
            <a:r>
              <a:rPr lang="en-US" dirty="0" err="1" smtClean="0"/>
              <a:t>forstyrrer</a:t>
            </a:r>
            <a:r>
              <a:rPr lang="en-US" dirty="0" smtClean="0"/>
              <a:t> </a:t>
            </a:r>
            <a:r>
              <a:rPr lang="en-US" dirty="0" err="1" smtClean="0"/>
              <a:t>absorbsjon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væske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forårsaker</a:t>
            </a:r>
            <a:r>
              <a:rPr lang="en-US" dirty="0" smtClean="0"/>
              <a:t> </a:t>
            </a:r>
            <a:r>
              <a:rPr lang="en-US" dirty="0" err="1" smtClean="0"/>
              <a:t>vandig</a:t>
            </a:r>
            <a:r>
              <a:rPr lang="en-US" dirty="0" smtClean="0"/>
              <a:t> </a:t>
            </a:r>
            <a:r>
              <a:rPr lang="en-US" dirty="0" err="1" smtClean="0"/>
              <a:t>diaré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&gt;100 cm </a:t>
            </a:r>
            <a:r>
              <a:rPr lang="en-US" dirty="0" err="1" smtClean="0"/>
              <a:t>resesert</a:t>
            </a:r>
            <a:endParaRPr lang="en-US" dirty="0" smtClean="0"/>
          </a:p>
          <a:p>
            <a:pPr lvl="1"/>
            <a:r>
              <a:rPr lang="en-US" dirty="0" err="1" smtClean="0"/>
              <a:t>Leveren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kompensere</a:t>
            </a:r>
            <a:endParaRPr lang="en-US" dirty="0" smtClean="0"/>
          </a:p>
          <a:p>
            <a:pPr lvl="1"/>
            <a:r>
              <a:rPr lang="en-US" dirty="0" err="1" smtClean="0"/>
              <a:t>Gallesyremangel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fettmalabsorbsjon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og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stearoré</a:t>
            </a:r>
            <a:endParaRPr lang="en-US" dirty="0" smtClean="0">
              <a:sym typeface="Wingdings"/>
            </a:endParaRPr>
          </a:p>
          <a:p>
            <a:r>
              <a:rPr lang="en-US" dirty="0" err="1" smtClean="0">
                <a:sym typeface="Wingdings"/>
              </a:rPr>
              <a:t>Terminale</a:t>
            </a:r>
            <a:r>
              <a:rPr lang="en-US" dirty="0" smtClean="0">
                <a:sym typeface="Wingdings"/>
              </a:rPr>
              <a:t> ileum </a:t>
            </a:r>
            <a:r>
              <a:rPr lang="en-US" dirty="0" err="1" smtClean="0">
                <a:sym typeface="Wingdings"/>
              </a:rPr>
              <a:t>gir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hormon</a:t>
            </a:r>
            <a:r>
              <a:rPr lang="en-US" dirty="0" smtClean="0">
                <a:sym typeface="Wingdings"/>
              </a:rPr>
              <a:t> feedback</a:t>
            </a:r>
          </a:p>
          <a:p>
            <a:pPr lvl="1"/>
            <a:r>
              <a:rPr lang="en-US" dirty="0" err="1" smtClean="0">
                <a:sym typeface="Wingdings"/>
              </a:rPr>
              <a:t>Stor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resekjon</a:t>
            </a:r>
            <a:r>
              <a:rPr lang="en-US" dirty="0" smtClean="0">
                <a:sym typeface="Wingdings"/>
              </a:rPr>
              <a:t>  </a:t>
            </a:r>
            <a:r>
              <a:rPr lang="en-US" dirty="0" err="1" smtClean="0">
                <a:sym typeface="Wingdings"/>
              </a:rPr>
              <a:t>Hypersekersjon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ventrikkel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rask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tømming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av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magesekken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raskere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transitt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gjennom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tarmen</a:t>
            </a:r>
            <a:r>
              <a:rPr lang="en-US" dirty="0" smtClean="0">
                <a:sym typeface="Wingdings"/>
              </a:rPr>
              <a:t>, “dumping”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394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339"/>
          </a:xfrm>
        </p:spPr>
        <p:txBody>
          <a:bodyPr/>
          <a:lstStyle/>
          <a:p>
            <a:r>
              <a:rPr lang="en-US" dirty="0" err="1" smtClean="0"/>
              <a:t>Funksjonsfordeling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tarmen</a:t>
            </a:r>
            <a:r>
              <a:rPr lang="en-US" dirty="0" smtClean="0"/>
              <a:t>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897891"/>
          </a:xfrm>
        </p:spPr>
        <p:txBody>
          <a:bodyPr>
            <a:normAutofit/>
          </a:bodyPr>
          <a:lstStyle/>
          <a:p>
            <a:r>
              <a:rPr lang="en-US" dirty="0" err="1" smtClean="0"/>
              <a:t>Tykktarm</a:t>
            </a:r>
            <a:endParaRPr lang="en-US" dirty="0" smtClean="0"/>
          </a:p>
          <a:p>
            <a:pPr lvl="1"/>
            <a:r>
              <a:rPr lang="en-US" dirty="0" smtClean="0"/>
              <a:t>Den </a:t>
            </a:r>
            <a:r>
              <a:rPr lang="en-US" dirty="0" err="1" smtClean="0"/>
              <a:t>absorberer</a:t>
            </a:r>
            <a:r>
              <a:rPr lang="en-US" dirty="0" smtClean="0"/>
              <a:t> </a:t>
            </a:r>
            <a:r>
              <a:rPr lang="en-US" dirty="0" err="1" smtClean="0"/>
              <a:t>vann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 smtClean="0"/>
              <a:t>avføringen</a:t>
            </a:r>
            <a:endParaRPr lang="en-US" dirty="0" smtClean="0"/>
          </a:p>
          <a:p>
            <a:pPr lvl="1"/>
            <a:r>
              <a:rPr lang="en-US" dirty="0" err="1" smtClean="0"/>
              <a:t>Mindre</a:t>
            </a:r>
            <a:r>
              <a:rPr lang="en-US" dirty="0" smtClean="0"/>
              <a:t> fare for </a:t>
            </a:r>
            <a:r>
              <a:rPr lang="en-US" dirty="0" err="1" smtClean="0"/>
              <a:t>dehydrering</a:t>
            </a:r>
            <a:endParaRPr lang="en-US" dirty="0" smtClean="0"/>
          </a:p>
          <a:p>
            <a:r>
              <a:rPr lang="en-US" dirty="0" err="1" smtClean="0"/>
              <a:t>Prokimale</a:t>
            </a:r>
            <a:r>
              <a:rPr lang="en-US" dirty="0" smtClean="0"/>
              <a:t> </a:t>
            </a:r>
            <a:r>
              <a:rPr lang="en-US" dirty="0" err="1" smtClean="0"/>
              <a:t>tykktarm</a:t>
            </a:r>
            <a:r>
              <a:rPr lang="en-US" dirty="0" smtClean="0"/>
              <a:t> </a:t>
            </a:r>
            <a:r>
              <a:rPr lang="en-US" dirty="0" err="1" smtClean="0"/>
              <a:t>produserer</a:t>
            </a:r>
            <a:r>
              <a:rPr lang="en-US" dirty="0" smtClean="0"/>
              <a:t> </a:t>
            </a:r>
            <a:r>
              <a:rPr lang="en-US" dirty="0" err="1" smtClean="0"/>
              <a:t>enteroglucagon</a:t>
            </a:r>
            <a:r>
              <a:rPr lang="en-US" dirty="0" smtClean="0"/>
              <a:t>, </a:t>
            </a:r>
            <a:r>
              <a:rPr lang="en-US" dirty="0" err="1" smtClean="0"/>
              <a:t>neurotensin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peptic YY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effekt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transittid</a:t>
            </a:r>
            <a:endParaRPr lang="en-US" dirty="0" smtClean="0"/>
          </a:p>
          <a:p>
            <a:r>
              <a:rPr lang="en-US" dirty="0" err="1" smtClean="0"/>
              <a:t>Bakterielle</a:t>
            </a:r>
            <a:r>
              <a:rPr lang="en-US" dirty="0" smtClean="0"/>
              <a:t> </a:t>
            </a:r>
            <a:r>
              <a:rPr lang="en-US" dirty="0" err="1" smtClean="0"/>
              <a:t>gjæring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fiber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malabsorberte</a:t>
            </a:r>
            <a:r>
              <a:rPr lang="en-US" dirty="0" smtClean="0"/>
              <a:t> </a:t>
            </a:r>
            <a:r>
              <a:rPr lang="en-US" dirty="0" err="1" smtClean="0"/>
              <a:t>karbohydrater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kortkjedede</a:t>
            </a:r>
            <a:r>
              <a:rPr lang="en-US" dirty="0" smtClean="0"/>
              <a:t> </a:t>
            </a:r>
            <a:r>
              <a:rPr lang="en-US" dirty="0" err="1" smtClean="0"/>
              <a:t>fettsyrer</a:t>
            </a:r>
            <a:r>
              <a:rPr lang="en-US" dirty="0" smtClean="0"/>
              <a:t> (SDFAs = short-chain fatty acids=</a:t>
            </a:r>
          </a:p>
          <a:p>
            <a:pPr lvl="1"/>
            <a:r>
              <a:rPr lang="en-US" dirty="0" smtClean="0"/>
              <a:t>De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bidra</a:t>
            </a:r>
            <a:r>
              <a:rPr lang="en-US" dirty="0" smtClean="0"/>
              <a:t> med 1000 kcal/d</a:t>
            </a:r>
          </a:p>
          <a:p>
            <a:pPr lvl="1"/>
            <a:r>
              <a:rPr lang="en-US" dirty="0" smtClean="0"/>
              <a:t>5000 ml </a:t>
            </a:r>
            <a:r>
              <a:rPr lang="en-US" dirty="0" err="1" smtClean="0"/>
              <a:t>væske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0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Intestinal </a:t>
            </a:r>
            <a:r>
              <a:rPr lang="en-US" dirty="0" err="1" smtClean="0"/>
              <a:t>adaptasjon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funksjon</a:t>
            </a:r>
            <a:r>
              <a:rPr lang="en-US" dirty="0" smtClean="0"/>
              <a:t> </a:t>
            </a:r>
            <a:r>
              <a:rPr lang="en-US" dirty="0" err="1" smtClean="0"/>
              <a:t>endres</a:t>
            </a:r>
            <a:endParaRPr lang="en-US" dirty="0" smtClean="0"/>
          </a:p>
          <a:p>
            <a:r>
              <a:rPr lang="en-US" dirty="0" smtClean="0"/>
              <a:t>Best </a:t>
            </a:r>
            <a:r>
              <a:rPr lang="en-US" dirty="0" err="1" smtClean="0"/>
              <a:t>evne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adaptasjon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Ileum</a:t>
            </a:r>
          </a:p>
          <a:p>
            <a:r>
              <a:rPr lang="en-US" dirty="0" err="1" smtClean="0"/>
              <a:t>Nestbest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Tykktarm</a:t>
            </a:r>
            <a:endParaRPr lang="en-US" dirty="0" smtClean="0"/>
          </a:p>
          <a:p>
            <a:r>
              <a:rPr lang="en-US" dirty="0" err="1" smtClean="0"/>
              <a:t>Minst</a:t>
            </a:r>
            <a:r>
              <a:rPr lang="en-US" dirty="0" smtClean="0"/>
              <a:t> </a:t>
            </a:r>
            <a:r>
              <a:rPr lang="en-US" dirty="0" err="1" smtClean="0"/>
              <a:t>potensiale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Duodenum </a:t>
            </a:r>
            <a:r>
              <a:rPr lang="en-US" dirty="0" err="1" smtClean="0"/>
              <a:t>og</a:t>
            </a:r>
            <a:r>
              <a:rPr lang="en-US" dirty="0" smtClean="0"/>
              <a:t> jejunum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1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Ileum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Den kompenserer for jejunum bedre enn jejunum for ileum  </a:t>
            </a:r>
          </a:p>
          <a:p>
            <a:r>
              <a:rPr lang="nb-NO" dirty="0" smtClean="0"/>
              <a:t>Den absorberer vitamin B</a:t>
            </a:r>
            <a:r>
              <a:rPr lang="nb-NO" baseline="-25000" dirty="0" smtClean="0"/>
              <a:t>12</a:t>
            </a:r>
            <a:r>
              <a:rPr lang="nb-NO" dirty="0" smtClean="0"/>
              <a:t>, gallesyrer og væske</a:t>
            </a:r>
          </a:p>
          <a:p>
            <a:r>
              <a:rPr lang="nb-NO" dirty="0" smtClean="0"/>
              <a:t>Ileum setter ned farten på motiliteten</a:t>
            </a:r>
          </a:p>
          <a:p>
            <a:r>
              <a:rPr lang="nb-NO" dirty="0" smtClean="0"/>
              <a:t>Hvis &gt;100 cm fjernes </a:t>
            </a:r>
            <a:r>
              <a:rPr lang="nb-NO" dirty="0" smtClean="0">
                <a:sym typeface="Wingdings"/>
              </a:rPr>
              <a:t> </a:t>
            </a:r>
          </a:p>
          <a:p>
            <a:pPr lvl="1"/>
            <a:r>
              <a:rPr lang="nb-NO" dirty="0">
                <a:sym typeface="Wingdings"/>
              </a:rPr>
              <a:t>T</a:t>
            </a:r>
            <a:r>
              <a:rPr lang="nb-NO" dirty="0" smtClean="0">
                <a:sym typeface="Wingdings"/>
              </a:rPr>
              <a:t>ap av gallesyrer, fett og fettoppløselige vitaminer</a:t>
            </a:r>
          </a:p>
          <a:p>
            <a:r>
              <a:rPr lang="nb-NO" dirty="0" err="1" smtClean="0">
                <a:sym typeface="Wingdings"/>
              </a:rPr>
              <a:t>Ileocøkal</a:t>
            </a:r>
            <a:r>
              <a:rPr lang="nb-NO" dirty="0" smtClean="0">
                <a:sym typeface="Wingdings"/>
              </a:rPr>
              <a:t> klaffen er en fysiologisk </a:t>
            </a:r>
            <a:r>
              <a:rPr lang="nb-NO" dirty="0" err="1" smtClean="0">
                <a:sym typeface="Wingdings"/>
              </a:rPr>
              <a:t>barriære</a:t>
            </a:r>
            <a:endParaRPr lang="nb-NO" dirty="0" smtClean="0">
              <a:sym typeface="Wingdings"/>
            </a:endParaRPr>
          </a:p>
          <a:p>
            <a:pPr lvl="1"/>
            <a:r>
              <a:rPr lang="nb-NO" dirty="0" smtClean="0">
                <a:sym typeface="Wingdings"/>
              </a:rPr>
              <a:t>Hvis den mangler kan man få “SIBO” (</a:t>
            </a:r>
            <a:r>
              <a:rPr lang="nb-NO" dirty="0" err="1" smtClean="0">
                <a:sym typeface="Wingdings"/>
              </a:rPr>
              <a:t>small</a:t>
            </a:r>
            <a:r>
              <a:rPr lang="nb-NO" dirty="0" smtClean="0">
                <a:sym typeface="Wingdings"/>
              </a:rPr>
              <a:t> intestinal </a:t>
            </a:r>
            <a:r>
              <a:rPr lang="nb-NO" dirty="0" err="1" smtClean="0">
                <a:sym typeface="Wingdings"/>
              </a:rPr>
              <a:t>bacterial</a:t>
            </a:r>
            <a:r>
              <a:rPr lang="nb-NO" dirty="0" smtClean="0">
                <a:sym typeface="Wingdings"/>
              </a:rPr>
              <a:t> </a:t>
            </a:r>
            <a:r>
              <a:rPr lang="nb-NO" dirty="0" err="1" smtClean="0">
                <a:sym typeface="Wingdings"/>
              </a:rPr>
              <a:t>overgrowth</a:t>
            </a:r>
            <a:r>
              <a:rPr lang="nb-NO" dirty="0" smtClean="0">
                <a:sym typeface="Wingdings"/>
              </a:rPr>
              <a:t>)  malabsorbsjon og diaré </a:t>
            </a:r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1493273" y="6370359"/>
            <a:ext cx="8937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smtClean="0"/>
              <a:t>Bechtold </a:t>
            </a:r>
            <a:r>
              <a:rPr lang="nb-NO" dirty="0"/>
              <a:t>ML, </a:t>
            </a:r>
            <a:r>
              <a:rPr lang="nb-NO" dirty="0" smtClean="0"/>
              <a:t>et al. </a:t>
            </a:r>
            <a:r>
              <a:rPr lang="nb-NO" i="1" dirty="0" smtClean="0"/>
              <a:t>Curr </a:t>
            </a:r>
            <a:r>
              <a:rPr lang="nb-NO" i="1" dirty="0"/>
              <a:t>Gastroenterol Rep.</a:t>
            </a:r>
            <a:r>
              <a:rPr lang="nb-NO" dirty="0"/>
              <a:t> 2014;16(7):392</a:t>
            </a:r>
          </a:p>
        </p:txBody>
      </p:sp>
    </p:spTree>
    <p:extLst>
      <p:ext uri="{BB962C8B-B14F-4D97-AF65-F5344CB8AC3E}">
        <p14:creationId xmlns:p14="http://schemas.microsoft.com/office/powerpoint/2010/main" val="403482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12413"/>
          </a:xfrm>
        </p:spPr>
        <p:txBody>
          <a:bodyPr>
            <a:normAutofit fontScale="90000"/>
          </a:bodyPr>
          <a:lstStyle/>
          <a:p>
            <a:r>
              <a:rPr lang="nb-NO" noProof="0" dirty="0" smtClean="0"/>
              <a:t>Typisk </a:t>
            </a:r>
            <a:r>
              <a:rPr lang="nb-NO" dirty="0" smtClean="0"/>
              <a:t>o</a:t>
            </a:r>
            <a:r>
              <a:rPr lang="nb-NO" noProof="0" dirty="0" smtClean="0"/>
              <a:t>stomi/avføring </a:t>
            </a:r>
            <a:r>
              <a:rPr lang="nb-NO" dirty="0" smtClean="0"/>
              <a:t>fløde (“o</a:t>
            </a:r>
            <a:r>
              <a:rPr lang="nb-NO" noProof="0" dirty="0" smtClean="0"/>
              <a:t>utput”)/døgn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31459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noProof="0" dirty="0" smtClean="0"/>
              <a:t>Normal avføring</a:t>
            </a:r>
          </a:p>
          <a:p>
            <a:pPr lvl="1"/>
            <a:r>
              <a:rPr lang="nb-NO" sz="2400" noProof="0" dirty="0" smtClean="0"/>
              <a:t>200 ml</a:t>
            </a:r>
          </a:p>
          <a:p>
            <a:pPr marL="0" indent="0">
              <a:buNone/>
            </a:pPr>
            <a:r>
              <a:rPr lang="nb-NO" sz="2800" dirty="0" smtClean="0"/>
              <a:t>K</a:t>
            </a:r>
            <a:r>
              <a:rPr lang="nb-NO" sz="2800" noProof="0" dirty="0" err="1" smtClean="0"/>
              <a:t>olostomi</a:t>
            </a:r>
            <a:r>
              <a:rPr lang="nb-NO" sz="2800" noProof="0" dirty="0" smtClean="0"/>
              <a:t> </a:t>
            </a:r>
          </a:p>
          <a:p>
            <a:pPr lvl="1"/>
            <a:r>
              <a:rPr lang="nb-NO" sz="2400" noProof="0" dirty="0" smtClean="0"/>
              <a:t>200-600 ml </a:t>
            </a:r>
          </a:p>
          <a:p>
            <a:pPr marL="0" indent="0">
              <a:buNone/>
            </a:pPr>
            <a:r>
              <a:rPr lang="nb-NO" sz="2800" noProof="0" dirty="0" smtClean="0"/>
              <a:t>Jejunostomi </a:t>
            </a:r>
          </a:p>
          <a:p>
            <a:pPr lvl="1"/>
            <a:r>
              <a:rPr lang="nb-NO" sz="2400" noProof="0" dirty="0" smtClean="0"/>
              <a:t>Opp til 6000 ml 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3145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Ileostomi  </a:t>
            </a:r>
          </a:p>
          <a:p>
            <a:pPr lvl="1"/>
            <a:r>
              <a:rPr lang="nb-NO" sz="2400" dirty="0" smtClean="0"/>
              <a:t>&gt; 1200 ml  - post-</a:t>
            </a:r>
            <a:r>
              <a:rPr lang="nb-NO" sz="2400" dirty="0" err="1" smtClean="0"/>
              <a:t>op</a:t>
            </a:r>
            <a:r>
              <a:rPr lang="nb-NO" sz="2400" dirty="0" smtClean="0"/>
              <a:t>; går ned til 750 ml</a:t>
            </a:r>
          </a:p>
          <a:p>
            <a:pPr lvl="1"/>
            <a:r>
              <a:rPr lang="nb-NO" sz="2400" dirty="0" smtClean="0"/>
              <a:t>Ileostomi output betraktes som diaré hvis &gt; 1000 ml/dag</a:t>
            </a:r>
          </a:p>
          <a:p>
            <a:pPr marL="0" indent="0">
              <a:buNone/>
            </a:pPr>
            <a:endParaRPr lang="nb-NO" sz="28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2303609" y="6126294"/>
            <a:ext cx="782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Hughes </a:t>
            </a:r>
            <a:r>
              <a:rPr lang="en-US" dirty="0"/>
              <a:t>S</a:t>
            </a:r>
            <a:r>
              <a:rPr lang="en-US" dirty="0" smtClean="0"/>
              <a:t>, et al. </a:t>
            </a:r>
            <a:r>
              <a:rPr lang="en-US" dirty="0"/>
              <a:t>Care of the Intestinal Stoma and </a:t>
            </a:r>
            <a:r>
              <a:rPr lang="en-US" dirty="0" err="1"/>
              <a:t>Enterocutaneous</a:t>
            </a:r>
            <a:r>
              <a:rPr lang="en-US" dirty="0"/>
              <a:t> Fistula. In: Nightingale JM (Ed). </a:t>
            </a:r>
            <a:r>
              <a:rPr lang="en-US" i="1" dirty="0"/>
              <a:t>Intestinal failure</a:t>
            </a:r>
            <a:r>
              <a:rPr lang="en-US" dirty="0" smtClean="0"/>
              <a:t>. </a:t>
            </a:r>
            <a:r>
              <a:rPr lang="en-US" dirty="0"/>
              <a:t>London, England; </a:t>
            </a:r>
            <a:r>
              <a:rPr lang="en-US" dirty="0" smtClean="0"/>
              <a:t>2001:53-63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9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3615" y="1570936"/>
            <a:ext cx="9144000" cy="2387600"/>
          </a:xfrm>
        </p:spPr>
        <p:txBody>
          <a:bodyPr>
            <a:normAutofit/>
          </a:bodyPr>
          <a:lstStyle/>
          <a:p>
            <a:r>
              <a:rPr lang="nb-NO" sz="8000" dirty="0" smtClean="0"/>
              <a:t>Kosthold</a:t>
            </a:r>
            <a:endParaRPr lang="nb-NO" sz="8000" dirty="0"/>
          </a:p>
        </p:txBody>
      </p:sp>
    </p:spTree>
    <p:extLst>
      <p:ext uri="{BB962C8B-B14F-4D97-AF65-F5344CB8AC3E}">
        <p14:creationId xmlns:p14="http://schemas.microsoft.com/office/powerpoint/2010/main" val="304543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Polyfagi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Spis mer! (hyperfagi)</a:t>
            </a:r>
          </a:p>
          <a:p>
            <a:r>
              <a:rPr lang="nb-NO" sz="3600" dirty="0"/>
              <a:t>Det varierer hvor mye de klarer å spise</a:t>
            </a:r>
          </a:p>
          <a:p>
            <a:pPr lvl="1"/>
            <a:r>
              <a:rPr lang="nb-NO" sz="3200" dirty="0"/>
              <a:t> Jeg har hatt pasienter som spiser enormt mye, anslagsvis 4000-6000 kcal/dag</a:t>
            </a:r>
          </a:p>
        </p:txBody>
      </p:sp>
    </p:spTree>
    <p:extLst>
      <p:ext uri="{BB962C8B-B14F-4D97-AF65-F5344CB8AC3E}">
        <p14:creationId xmlns:p14="http://schemas.microsoft.com/office/powerpoint/2010/main" val="320421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Væske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Ikke spis og drikk samtidig</a:t>
            </a:r>
          </a:p>
          <a:p>
            <a:r>
              <a:rPr lang="nb-NO" sz="3200" dirty="0" smtClean="0"/>
              <a:t>Det meste av væsken skal drikkes mellom måltider:</a:t>
            </a:r>
          </a:p>
          <a:p>
            <a:pPr marL="457200" lvl="1" indent="0">
              <a:buNone/>
            </a:pPr>
            <a:r>
              <a:rPr lang="nb-NO" sz="3200" dirty="0" smtClean="0"/>
              <a:t>≥30 min før eller ≥60 min etter måltider</a:t>
            </a:r>
          </a:p>
          <a:p>
            <a:endParaRPr lang="nb-NO" sz="3200" dirty="0"/>
          </a:p>
        </p:txBody>
      </p:sp>
      <p:sp>
        <p:nvSpPr>
          <p:cNvPr id="5" name="Rektangel 3"/>
          <p:cNvSpPr/>
          <p:nvPr/>
        </p:nvSpPr>
        <p:spPr>
          <a:xfrm>
            <a:off x="1859796" y="6263382"/>
            <a:ext cx="8349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smtClean="0"/>
              <a:t>Bechtold </a:t>
            </a:r>
            <a:r>
              <a:rPr lang="nb-NO" dirty="0"/>
              <a:t>ML, </a:t>
            </a:r>
            <a:r>
              <a:rPr lang="nb-NO" dirty="0" smtClean="0"/>
              <a:t>et al. </a:t>
            </a:r>
            <a:r>
              <a:rPr lang="nb-NO" i="1" dirty="0" smtClean="0"/>
              <a:t>Curr </a:t>
            </a:r>
            <a:r>
              <a:rPr lang="nb-NO" i="1" dirty="0"/>
              <a:t>Gastroenterol Rep.</a:t>
            </a:r>
            <a:r>
              <a:rPr lang="nb-NO" dirty="0"/>
              <a:t> 2014;16(7):392</a:t>
            </a:r>
          </a:p>
        </p:txBody>
      </p:sp>
    </p:spTree>
    <p:extLst>
      <p:ext uri="{BB962C8B-B14F-4D97-AF65-F5344CB8AC3E}">
        <p14:creationId xmlns:p14="http://schemas.microsoft.com/office/powerpoint/2010/main" val="71688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Elektrolyttforstyrrelser</a:t>
            </a:r>
            <a:endParaRPr lang="nb-NO" dirty="0"/>
          </a:p>
        </p:txBody>
      </p:sp>
      <p:sp>
        <p:nvSpPr>
          <p:cNvPr id="5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nb-NO" noProof="0" dirty="0" smtClean="0"/>
              <a:t>Ende-</a:t>
            </a:r>
            <a:r>
              <a:rPr lang="nb-NO" noProof="0" dirty="0" err="1" smtClean="0"/>
              <a:t>jejunostomi</a:t>
            </a:r>
            <a:endParaRPr lang="nb-NO" noProof="0" dirty="0" smtClean="0"/>
          </a:p>
          <a:p>
            <a:pPr lvl="1"/>
            <a:r>
              <a:rPr lang="nb-NO" noProof="0" dirty="0" smtClean="0"/>
              <a:t>Mister mye natrium i avføringen </a:t>
            </a:r>
            <a:r>
              <a:rPr lang="nb-NO" noProof="0" dirty="0" smtClean="0">
                <a:sym typeface="Wingdings" panose="05000000000000000000" pitchFamily="2" charset="2"/>
              </a:rPr>
              <a:t> </a:t>
            </a:r>
          </a:p>
          <a:p>
            <a:pPr lvl="1"/>
            <a:r>
              <a:rPr lang="nb-NO" noProof="0" dirty="0" smtClean="0"/>
              <a:t>Kronisk natriummangel </a:t>
            </a:r>
            <a:r>
              <a:rPr lang="nb-NO" dirty="0" smtClean="0"/>
              <a:t>og dehydrering</a:t>
            </a:r>
            <a:endParaRPr lang="nb-NO" noProof="0" dirty="0" smtClean="0"/>
          </a:p>
        </p:txBody>
      </p:sp>
      <p:sp>
        <p:nvSpPr>
          <p:cNvPr id="6" name="Plassholder for innhold 3"/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De </a:t>
            </a:r>
            <a:r>
              <a:rPr lang="en-US" sz="2800" dirty="0" err="1" smtClean="0"/>
              <a:t>uten</a:t>
            </a:r>
            <a:r>
              <a:rPr lang="en-US" sz="2800" dirty="0" smtClean="0"/>
              <a:t> colon </a:t>
            </a:r>
            <a:r>
              <a:rPr lang="en-US" sz="2800" dirty="0" err="1" smtClean="0"/>
              <a:t>får</a:t>
            </a:r>
            <a:r>
              <a:rPr lang="en-US" sz="2800" dirty="0" smtClean="0"/>
              <a:t> </a:t>
            </a:r>
            <a:r>
              <a:rPr lang="en-US" sz="2800" dirty="0" err="1" smtClean="0"/>
              <a:t>oftere</a:t>
            </a:r>
            <a:r>
              <a:rPr lang="en-US" sz="2800" dirty="0" smtClean="0"/>
              <a:t>:</a:t>
            </a:r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err="1" smtClean="0"/>
              <a:t>Alvorlig</a:t>
            </a:r>
            <a:r>
              <a:rPr lang="en-US" sz="2400" dirty="0" smtClean="0"/>
              <a:t> </a:t>
            </a:r>
            <a:r>
              <a:rPr lang="en-US" sz="2400" dirty="0" err="1" smtClean="0"/>
              <a:t>dehydrering</a:t>
            </a:r>
            <a:endParaRPr lang="en-US" sz="2400" dirty="0" smtClean="0"/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err="1" smtClean="0"/>
              <a:t>Nyresvikt</a:t>
            </a:r>
            <a:endParaRPr lang="en-US" sz="2400" dirty="0" smtClean="0"/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err="1" smtClean="0"/>
              <a:t>Metabolsk</a:t>
            </a:r>
            <a:r>
              <a:rPr lang="en-US" sz="2400" dirty="0" smtClean="0"/>
              <a:t> </a:t>
            </a:r>
            <a:r>
              <a:rPr lang="en-US" sz="2400" dirty="0" err="1" smtClean="0"/>
              <a:t>acidose</a:t>
            </a:r>
            <a:endParaRPr lang="en-US" sz="2400" dirty="0" smtClean="0"/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err="1" smtClean="0"/>
              <a:t>Hypokalemi</a:t>
            </a:r>
            <a:endParaRPr lang="en-US" sz="2400" dirty="0" smtClean="0"/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err="1" smtClean="0"/>
              <a:t>Hypomagnesemi</a:t>
            </a:r>
            <a:endParaRPr lang="en-US" sz="2400" dirty="0" smtClean="0"/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err="1" smtClean="0"/>
              <a:t>Hypokalsemi</a:t>
            </a:r>
            <a:r>
              <a:rPr lang="en-US" sz="2400" dirty="0" smtClean="0"/>
              <a:t> </a:t>
            </a:r>
            <a:endParaRPr lang="en-US" sz="2400" dirty="0"/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err="1" smtClean="0"/>
              <a:t>Mindre</a:t>
            </a:r>
            <a:r>
              <a:rPr lang="en-US" sz="2400" dirty="0"/>
              <a:t> </a:t>
            </a:r>
            <a:r>
              <a:rPr lang="en-US" sz="2400" dirty="0" err="1"/>
              <a:t>sannsynlig</a:t>
            </a:r>
            <a:r>
              <a:rPr lang="en-US" sz="2400" dirty="0"/>
              <a:t>: </a:t>
            </a:r>
            <a:r>
              <a:rPr lang="en-US" sz="2400" dirty="0" err="1" smtClean="0"/>
              <a:t>Nyrestein</a:t>
            </a:r>
            <a:endParaRPr lang="en-US" sz="2400" dirty="0"/>
          </a:p>
        </p:txBody>
      </p:sp>
      <p:sp>
        <p:nvSpPr>
          <p:cNvPr id="7" name="TekstSylinder 1"/>
          <p:cNvSpPr txBox="1"/>
          <p:nvPr/>
        </p:nvSpPr>
        <p:spPr>
          <a:xfrm>
            <a:off x="2656298" y="6323339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Parrish and </a:t>
            </a:r>
            <a:r>
              <a:rPr lang="en-US" dirty="0" err="1" smtClean="0"/>
              <a:t>DiBaise</a:t>
            </a:r>
            <a:r>
              <a:rPr lang="en-US" dirty="0" smtClean="0"/>
              <a:t>. </a:t>
            </a:r>
            <a:r>
              <a:rPr lang="en-US" i="1" dirty="0" smtClean="0"/>
              <a:t>Practical Gastroenterology</a:t>
            </a:r>
            <a:r>
              <a:rPr lang="en-US" dirty="0" smtClean="0"/>
              <a:t>, Feb 2015, 3138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701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Cholera toxin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Decreased Na absorption and increased Cl secretion via </a:t>
            </a:r>
            <a:r>
              <a:rPr lang="en-US" sz="3200" dirty="0" err="1" smtClean="0"/>
              <a:t>cAMP</a:t>
            </a:r>
            <a:r>
              <a:rPr lang="en-US" sz="3200" dirty="0" smtClean="0"/>
              <a:t> but no effect on glucose stimulated Na absorption</a:t>
            </a:r>
          </a:p>
          <a:p>
            <a:r>
              <a:rPr lang="en-US" sz="3200" dirty="0" smtClean="0"/>
              <a:t>The basis for Oral Rehydration Solution</a:t>
            </a:r>
          </a:p>
          <a:p>
            <a:pPr lvl="1"/>
            <a:r>
              <a:rPr lang="en-US" sz="2800" dirty="0" smtClean="0"/>
              <a:t>Major public health advance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991100" y="6311900"/>
            <a:ext cx="505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Steinberg GI </a:t>
            </a:r>
            <a:r>
              <a:rPr lang="en-US" smtClean="0"/>
              <a:t>Board Review, Washington DC,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7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4224"/>
          </a:xfrm>
        </p:spPr>
        <p:txBody>
          <a:bodyPr>
            <a:normAutofit/>
          </a:bodyPr>
          <a:lstStyle/>
          <a:p>
            <a:r>
              <a:rPr lang="en-US" noProof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Symptomer</a:t>
            </a:r>
            <a:r>
              <a:rPr lang="en-US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risikofaktorer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dehydrering</a:t>
            </a:r>
            <a:endParaRPr lang="en-US" noProof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315687" y="1554971"/>
            <a:ext cx="5704114" cy="4351338"/>
          </a:xfrm>
        </p:spPr>
        <p:txBody>
          <a:bodyPr>
            <a:normAutofit lnSpcReduction="10000"/>
          </a:bodyPr>
          <a:lstStyle/>
          <a:p>
            <a:r>
              <a:rPr lang="en-US" noProof="0" dirty="0" err="1" smtClean="0"/>
              <a:t>Urin</a:t>
            </a:r>
            <a:r>
              <a:rPr lang="en-US" noProof="0" dirty="0" smtClean="0"/>
              <a:t> &lt; 1000 – 1200 ml/</a:t>
            </a:r>
            <a:r>
              <a:rPr lang="en-US" noProof="0" dirty="0" err="1" smtClean="0"/>
              <a:t>døgn</a:t>
            </a:r>
            <a:r>
              <a:rPr lang="en-US" noProof="0" dirty="0" smtClean="0"/>
              <a:t> </a:t>
            </a:r>
          </a:p>
          <a:p>
            <a:r>
              <a:rPr lang="en-US" noProof="0" dirty="0" smtClean="0"/>
              <a:t>Rask </a:t>
            </a:r>
            <a:r>
              <a:rPr lang="en-US" noProof="0" dirty="0" err="1" smtClean="0"/>
              <a:t>vektnedgang</a:t>
            </a:r>
            <a:r>
              <a:rPr lang="en-US" noProof="0" dirty="0" smtClean="0"/>
              <a:t> </a:t>
            </a:r>
          </a:p>
          <a:p>
            <a:r>
              <a:rPr lang="en-US" noProof="0" dirty="0" err="1" smtClean="0"/>
              <a:t>Sjeldnere</a:t>
            </a:r>
            <a:r>
              <a:rPr lang="en-US" noProof="0" dirty="0" smtClean="0"/>
              <a:t> </a:t>
            </a:r>
            <a:r>
              <a:rPr lang="en-US" noProof="0" dirty="0" err="1" smtClean="0"/>
              <a:t>vannlating</a:t>
            </a:r>
            <a:r>
              <a:rPr lang="en-US" noProof="0" dirty="0" smtClean="0"/>
              <a:t> </a:t>
            </a:r>
          </a:p>
          <a:p>
            <a:r>
              <a:rPr lang="en-US" noProof="0" dirty="0" err="1" smtClean="0"/>
              <a:t>Mørkere</a:t>
            </a:r>
            <a:r>
              <a:rPr lang="en-US" noProof="0" dirty="0" smtClean="0"/>
              <a:t> </a:t>
            </a:r>
            <a:r>
              <a:rPr lang="en-US" noProof="0" dirty="0" err="1" smtClean="0"/>
              <a:t>urin</a:t>
            </a:r>
            <a:r>
              <a:rPr lang="en-US" noProof="0" dirty="0" smtClean="0"/>
              <a:t> </a:t>
            </a:r>
          </a:p>
          <a:p>
            <a:r>
              <a:rPr lang="en-US" dirty="0"/>
              <a:t>S</a:t>
            </a:r>
            <a:r>
              <a:rPr lang="en-US" noProof="0" dirty="0" err="1" smtClean="0"/>
              <a:t>tomi</a:t>
            </a:r>
            <a:r>
              <a:rPr lang="en-US" noProof="0" dirty="0" smtClean="0"/>
              <a:t>- </a:t>
            </a:r>
            <a:r>
              <a:rPr lang="en-US" noProof="0" dirty="0" err="1" smtClean="0"/>
              <a:t>eller</a:t>
            </a:r>
            <a:r>
              <a:rPr lang="en-US" noProof="0" dirty="0" smtClean="0"/>
              <a:t> </a:t>
            </a:r>
            <a:r>
              <a:rPr lang="en-US" noProof="0" dirty="0" err="1" smtClean="0"/>
              <a:t>avføringsfløde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smtClean="0"/>
              <a:t>&gt;2 liter/</a:t>
            </a:r>
            <a:r>
              <a:rPr lang="en-US" noProof="0" dirty="0" err="1" smtClean="0"/>
              <a:t>døgn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Avføring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større</a:t>
            </a:r>
            <a:r>
              <a:rPr lang="en-US" noProof="0" dirty="0" smtClean="0"/>
              <a:t> </a:t>
            </a:r>
            <a:r>
              <a:rPr lang="en-US" noProof="0" dirty="0" err="1" smtClean="0"/>
              <a:t>enn</a:t>
            </a:r>
            <a:r>
              <a:rPr lang="en-US" noProof="0" dirty="0" smtClean="0"/>
              <a:t> total </a:t>
            </a:r>
            <a:r>
              <a:rPr lang="en-US" noProof="0" dirty="0" err="1" smtClean="0"/>
              <a:t>væskemengde</a:t>
            </a:r>
            <a:r>
              <a:rPr lang="en-US" noProof="0" dirty="0" smtClean="0"/>
              <a:t> </a:t>
            </a:r>
            <a:r>
              <a:rPr lang="en-US" noProof="0" dirty="0" err="1" smtClean="0"/>
              <a:t>som</a:t>
            </a:r>
            <a:r>
              <a:rPr lang="en-US" noProof="0" dirty="0" smtClean="0"/>
              <a:t> </a:t>
            </a:r>
            <a:r>
              <a:rPr lang="en-US" noProof="0" dirty="0" err="1" smtClean="0"/>
              <a:t>går</a:t>
            </a:r>
            <a:r>
              <a:rPr lang="en-US" noProof="0" dirty="0" smtClean="0"/>
              <a:t> inn</a:t>
            </a:r>
            <a:endParaRPr lang="en-US" noProof="0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>
          <a:xfrm>
            <a:off x="6291946" y="1554971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noProof="0" dirty="0" err="1" smtClean="0"/>
              <a:t>Nyrestein</a:t>
            </a:r>
            <a:r>
              <a:rPr lang="en-US" noProof="0" dirty="0" smtClean="0"/>
              <a:t> (</a:t>
            </a:r>
            <a:r>
              <a:rPr lang="en-US" noProof="0" dirty="0" err="1" smtClean="0"/>
              <a:t>spesielt</a:t>
            </a:r>
            <a:r>
              <a:rPr lang="en-US" noProof="0" dirty="0" smtClean="0"/>
              <a:t> </a:t>
            </a:r>
            <a:r>
              <a:rPr lang="en-US" noProof="0" dirty="0" err="1" smtClean="0"/>
              <a:t>oxalat</a:t>
            </a:r>
            <a:r>
              <a:rPr lang="en-US" noProof="0" dirty="0" smtClean="0"/>
              <a:t> hos de med </a:t>
            </a:r>
            <a:r>
              <a:rPr lang="en-US" noProof="0" dirty="0" err="1" smtClean="0"/>
              <a:t>tykktarm</a:t>
            </a:r>
            <a:r>
              <a:rPr lang="en-US" noProof="0" dirty="0" smtClean="0"/>
              <a:t>)</a:t>
            </a:r>
          </a:p>
          <a:p>
            <a:pPr lvl="1"/>
            <a:r>
              <a:rPr lang="en-US" noProof="0" dirty="0" smtClean="0"/>
              <a:t>Hos de </a:t>
            </a:r>
            <a:r>
              <a:rPr lang="en-US" noProof="0" dirty="0" err="1" smtClean="0"/>
              <a:t>som</a:t>
            </a:r>
            <a:r>
              <a:rPr lang="en-US" noProof="0" dirty="0" smtClean="0"/>
              <a:t> </a:t>
            </a:r>
            <a:r>
              <a:rPr lang="en-US" noProof="0" dirty="0" err="1" smtClean="0"/>
              <a:t>har</a:t>
            </a:r>
            <a:r>
              <a:rPr lang="en-US" noProof="0" dirty="0" smtClean="0"/>
              <a:t> </a:t>
            </a:r>
            <a:r>
              <a:rPr lang="en-US" noProof="0" dirty="0" err="1" smtClean="0"/>
              <a:t>hatt</a:t>
            </a:r>
            <a:r>
              <a:rPr lang="en-US" noProof="0" dirty="0" smtClean="0"/>
              <a:t> </a:t>
            </a:r>
            <a:r>
              <a:rPr lang="en-US" noProof="0" dirty="0" err="1" smtClean="0"/>
              <a:t>nyrestein</a:t>
            </a:r>
            <a:r>
              <a:rPr lang="en-US" noProof="0" dirty="0" smtClean="0"/>
              <a:t> </a:t>
            </a:r>
            <a:r>
              <a:rPr lang="en-US" noProof="0" dirty="0" smtClean="0">
                <a:sym typeface="Wingdings" panose="05000000000000000000" pitchFamily="2" charset="2"/>
              </a:rPr>
              <a:t></a:t>
            </a:r>
            <a:r>
              <a:rPr lang="en-US" noProof="0" dirty="0" smtClean="0"/>
              <a:t> </a:t>
            </a:r>
            <a:r>
              <a:rPr lang="en-US" noProof="0" dirty="0" err="1" smtClean="0"/>
              <a:t>sørg</a:t>
            </a:r>
            <a:r>
              <a:rPr lang="en-US" noProof="0" dirty="0" smtClean="0"/>
              <a:t> for at </a:t>
            </a:r>
            <a:r>
              <a:rPr lang="en-US" noProof="0" dirty="0" err="1" smtClean="0"/>
              <a:t>urin</a:t>
            </a:r>
            <a:r>
              <a:rPr lang="en-US" noProof="0" dirty="0" smtClean="0"/>
              <a:t> </a:t>
            </a:r>
            <a:r>
              <a:rPr lang="en-US" noProof="0" dirty="0" err="1" smtClean="0"/>
              <a:t>er</a:t>
            </a:r>
            <a:r>
              <a:rPr lang="en-US" noProof="0" dirty="0" smtClean="0"/>
              <a:t> 1500-2000 ml </a:t>
            </a:r>
          </a:p>
          <a:p>
            <a:r>
              <a:rPr lang="en-US" noProof="0" dirty="0" err="1" smtClean="0"/>
              <a:t>Forverring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i</a:t>
            </a:r>
            <a:r>
              <a:rPr lang="en-US" noProof="0" dirty="0" smtClean="0"/>
              <a:t> </a:t>
            </a:r>
            <a:r>
              <a:rPr lang="en-US" noProof="0" dirty="0" err="1" smtClean="0"/>
              <a:t>nyrefunksjon</a:t>
            </a:r>
            <a:r>
              <a:rPr lang="en-US" noProof="0" dirty="0" smtClean="0"/>
              <a:t> </a:t>
            </a:r>
          </a:p>
          <a:p>
            <a:r>
              <a:rPr lang="en-US" noProof="0" dirty="0" err="1" smtClean="0"/>
              <a:t>Trøtt</a:t>
            </a:r>
            <a:r>
              <a:rPr lang="en-US" noProof="0" dirty="0" smtClean="0"/>
              <a:t> </a:t>
            </a:r>
            <a:r>
              <a:rPr lang="en-US" noProof="0" dirty="0" err="1" smtClean="0"/>
              <a:t>hele</a:t>
            </a:r>
            <a:r>
              <a:rPr lang="en-US" noProof="0" dirty="0" smtClean="0"/>
              <a:t> </a:t>
            </a:r>
            <a:r>
              <a:rPr lang="en-US" noProof="0" dirty="0" err="1" smtClean="0"/>
              <a:t>tiden</a:t>
            </a:r>
            <a:r>
              <a:rPr lang="en-US" noProof="0" dirty="0" smtClean="0"/>
              <a:t> </a:t>
            </a:r>
          </a:p>
          <a:p>
            <a:r>
              <a:rPr lang="en-US" noProof="0" dirty="0" err="1" smtClean="0"/>
              <a:t>Hypotensjon</a:t>
            </a:r>
            <a:r>
              <a:rPr lang="en-US" noProof="0" dirty="0" smtClean="0"/>
              <a:t> </a:t>
            </a:r>
          </a:p>
          <a:p>
            <a:r>
              <a:rPr lang="en-US" dirty="0"/>
              <a:t>T</a:t>
            </a:r>
            <a:r>
              <a:rPr lang="en-US" noProof="0" dirty="0" err="1" smtClean="0"/>
              <a:t>ørst</a:t>
            </a:r>
            <a:r>
              <a:rPr lang="en-US" noProof="0" dirty="0" smtClean="0"/>
              <a:t>! </a:t>
            </a:r>
            <a:r>
              <a:rPr lang="en-US" noProof="0" dirty="0" err="1" smtClean="0"/>
              <a:t>Munntørrhet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seigt</a:t>
            </a:r>
            <a:r>
              <a:rPr lang="en-US" noProof="0" dirty="0" smtClean="0"/>
              <a:t> </a:t>
            </a:r>
            <a:r>
              <a:rPr lang="en-US" noProof="0" dirty="0" err="1" smtClean="0"/>
              <a:t>eller</a:t>
            </a:r>
            <a:r>
              <a:rPr lang="en-US" noProof="0" dirty="0" smtClean="0"/>
              <a:t> </a:t>
            </a:r>
            <a:r>
              <a:rPr lang="en-US" noProof="0" dirty="0" err="1" smtClean="0"/>
              <a:t>tykt</a:t>
            </a:r>
            <a:r>
              <a:rPr lang="en-US" noProof="0" dirty="0" smtClean="0"/>
              <a:t> </a:t>
            </a:r>
            <a:r>
              <a:rPr lang="en-US" noProof="0" dirty="0" err="1" smtClean="0"/>
              <a:t>spytt</a:t>
            </a:r>
            <a:r>
              <a:rPr lang="en-US" noProof="0" dirty="0" smtClean="0"/>
              <a:t> </a:t>
            </a:r>
          </a:p>
          <a:p>
            <a:r>
              <a:rPr lang="en-US" noProof="0" dirty="0" err="1" smtClean="0"/>
              <a:t>Svimmelhet</a:t>
            </a:r>
            <a:r>
              <a:rPr lang="en-US" noProof="0" dirty="0" smtClean="0"/>
              <a:t> </a:t>
            </a:r>
            <a:r>
              <a:rPr lang="en-US" noProof="0" dirty="0" err="1" smtClean="0"/>
              <a:t>når</a:t>
            </a:r>
            <a:r>
              <a:rPr lang="en-US" noProof="0" dirty="0" smtClean="0"/>
              <a:t> man </a:t>
            </a:r>
            <a:r>
              <a:rPr lang="en-US" noProof="0" dirty="0" err="1" smtClean="0"/>
              <a:t>reiser</a:t>
            </a:r>
            <a:r>
              <a:rPr lang="en-US" noProof="0" dirty="0" smtClean="0"/>
              <a:t> </a:t>
            </a:r>
            <a:r>
              <a:rPr lang="en-US" noProof="0" dirty="0" err="1" smtClean="0"/>
              <a:t>seg</a:t>
            </a:r>
            <a:endParaRPr lang="en-US" noProof="0" dirty="0"/>
          </a:p>
        </p:txBody>
      </p:sp>
      <p:sp>
        <p:nvSpPr>
          <p:cNvPr id="6" name="TekstSylinder 1"/>
          <p:cNvSpPr txBox="1"/>
          <p:nvPr/>
        </p:nvSpPr>
        <p:spPr>
          <a:xfrm>
            <a:off x="2656298" y="6098584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Parrish and </a:t>
            </a:r>
            <a:r>
              <a:rPr lang="en-US" dirty="0" err="1" smtClean="0"/>
              <a:t>DiBaise</a:t>
            </a:r>
            <a:r>
              <a:rPr lang="en-US" dirty="0" smtClean="0"/>
              <a:t>. Hydrating </a:t>
            </a:r>
            <a:r>
              <a:rPr lang="en-US" dirty="0"/>
              <a:t>the Adult Patient with Short Bowel </a:t>
            </a:r>
            <a:r>
              <a:rPr lang="en-US" dirty="0" smtClean="0"/>
              <a:t>Syndrome.  </a:t>
            </a:r>
            <a:r>
              <a:rPr lang="en-US" i="1" dirty="0" smtClean="0"/>
              <a:t>Practical Gastroenterology</a:t>
            </a:r>
            <a:r>
              <a:rPr lang="en-US" dirty="0" smtClean="0"/>
              <a:t>, Feb 2015, 3138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287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smtClean="0"/>
              <a:t>Hydrering - observasjoner</a:t>
            </a:r>
            <a:endParaRPr lang="nb-NO" noProof="0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838200" y="1574619"/>
            <a:ext cx="10515600" cy="4351338"/>
          </a:xfrm>
        </p:spPr>
        <p:txBody>
          <a:bodyPr>
            <a:normAutofit/>
          </a:bodyPr>
          <a:lstStyle/>
          <a:p>
            <a:r>
              <a:rPr lang="nb-NO" noProof="0" dirty="0" smtClean="0">
                <a:solidFill>
                  <a:srgbClr val="7030A0"/>
                </a:solidFill>
              </a:rPr>
              <a:t>Vekt</a:t>
            </a:r>
          </a:p>
          <a:p>
            <a:pPr>
              <a:spcBef>
                <a:spcPts val="2400"/>
              </a:spcBef>
            </a:pPr>
            <a:r>
              <a:rPr lang="nb-NO" noProof="0" dirty="0" smtClean="0"/>
              <a:t>Mål </a:t>
            </a:r>
            <a:r>
              <a:rPr lang="nb-NO" noProof="0" dirty="0" smtClean="0">
                <a:solidFill>
                  <a:srgbClr val="7030A0"/>
                </a:solidFill>
              </a:rPr>
              <a:t>væskeinntak</a:t>
            </a:r>
            <a:r>
              <a:rPr lang="nb-NO" noProof="0" dirty="0" smtClean="0"/>
              <a:t>, </a:t>
            </a:r>
            <a:r>
              <a:rPr lang="nb-NO" dirty="0" smtClean="0"/>
              <a:t>mengde</a:t>
            </a:r>
            <a:r>
              <a:rPr lang="nb-NO" noProof="0" dirty="0" smtClean="0"/>
              <a:t> </a:t>
            </a:r>
            <a:r>
              <a:rPr lang="nb-NO" noProof="0" dirty="0" smtClean="0">
                <a:solidFill>
                  <a:srgbClr val="7030A0"/>
                </a:solidFill>
              </a:rPr>
              <a:t>urin</a:t>
            </a:r>
            <a:r>
              <a:rPr lang="nb-NO" noProof="0" dirty="0" smtClean="0"/>
              <a:t> </a:t>
            </a:r>
            <a:r>
              <a:rPr lang="nb-NO" dirty="0" smtClean="0"/>
              <a:t>og </a:t>
            </a:r>
            <a:r>
              <a:rPr lang="nb-NO" dirty="0" smtClean="0">
                <a:solidFill>
                  <a:srgbClr val="7030A0"/>
                </a:solidFill>
              </a:rPr>
              <a:t>avføring</a:t>
            </a:r>
            <a:r>
              <a:rPr lang="nb-NO" noProof="0" dirty="0" smtClean="0">
                <a:solidFill>
                  <a:srgbClr val="7030A0"/>
                </a:solidFill>
              </a:rPr>
              <a:t> </a:t>
            </a:r>
          </a:p>
          <a:p>
            <a:pPr>
              <a:spcBef>
                <a:spcPts val="2400"/>
              </a:spcBef>
            </a:pPr>
            <a:r>
              <a:rPr lang="nb-NO" noProof="0" dirty="0" smtClean="0">
                <a:solidFill>
                  <a:srgbClr val="7030A0"/>
                </a:solidFill>
              </a:rPr>
              <a:t>Adekvat hydrering</a:t>
            </a:r>
          </a:p>
          <a:p>
            <a:pPr lvl="1"/>
            <a:r>
              <a:rPr lang="nb-NO" noProof="0" dirty="0" smtClean="0"/>
              <a:t>Urin &gt; 1 l/dag </a:t>
            </a:r>
          </a:p>
          <a:p>
            <a:pPr lvl="1"/>
            <a:r>
              <a:rPr lang="nb-NO" noProof="0" dirty="0" smtClean="0"/>
              <a:t>Urin natrium &gt; 20 </a:t>
            </a:r>
            <a:r>
              <a:rPr lang="nb-NO" noProof="0" dirty="0" err="1" smtClean="0"/>
              <a:t>meq</a:t>
            </a:r>
            <a:r>
              <a:rPr lang="nb-NO" noProof="0" dirty="0" smtClean="0"/>
              <a:t>/l</a:t>
            </a:r>
          </a:p>
          <a:p>
            <a:pPr>
              <a:spcBef>
                <a:spcPts val="2400"/>
              </a:spcBef>
            </a:pPr>
            <a:r>
              <a:rPr lang="nb-NO" noProof="0" dirty="0" smtClean="0"/>
              <a:t>Serum </a:t>
            </a:r>
            <a:r>
              <a:rPr lang="nb-NO" noProof="0" dirty="0" smtClean="0">
                <a:solidFill>
                  <a:srgbClr val="7030A0"/>
                </a:solidFill>
              </a:rPr>
              <a:t>natrium</a:t>
            </a:r>
            <a:r>
              <a:rPr lang="nb-NO" noProof="0" dirty="0" smtClean="0"/>
              <a:t>, </a:t>
            </a:r>
            <a:r>
              <a:rPr lang="nb-NO" noProof="0" dirty="0" err="1" smtClean="0">
                <a:solidFill>
                  <a:srgbClr val="7030A0"/>
                </a:solidFill>
              </a:rPr>
              <a:t>kreatinin</a:t>
            </a:r>
            <a:r>
              <a:rPr lang="nb-NO" noProof="0" dirty="0" smtClean="0">
                <a:solidFill>
                  <a:srgbClr val="7030A0"/>
                </a:solidFill>
              </a:rPr>
              <a:t> </a:t>
            </a:r>
            <a:r>
              <a:rPr lang="nb-NO" noProof="0" dirty="0" smtClean="0"/>
              <a:t>og </a:t>
            </a:r>
            <a:r>
              <a:rPr lang="nb-NO" noProof="0" dirty="0" smtClean="0">
                <a:solidFill>
                  <a:srgbClr val="7030A0"/>
                </a:solidFill>
              </a:rPr>
              <a:t>urea  </a:t>
            </a:r>
          </a:p>
          <a:p>
            <a:pPr lvl="1"/>
            <a:r>
              <a:rPr lang="nb-NO" noProof="0" dirty="0" smtClean="0"/>
              <a:t>Upålitelige i SBS </a:t>
            </a:r>
          </a:p>
          <a:p>
            <a:pPr lvl="1"/>
            <a:r>
              <a:rPr lang="nb-NO" noProof="0" dirty="0" smtClean="0"/>
              <a:t>Unormale bare når alvorlig dehydrering har skjedd</a:t>
            </a:r>
            <a:endParaRPr lang="nb-NO" noProof="0" dirty="0"/>
          </a:p>
        </p:txBody>
      </p:sp>
      <p:sp>
        <p:nvSpPr>
          <p:cNvPr id="4" name="TekstSylinder 1"/>
          <p:cNvSpPr txBox="1"/>
          <p:nvPr/>
        </p:nvSpPr>
        <p:spPr>
          <a:xfrm>
            <a:off x="2656298" y="6098584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Parrish and </a:t>
            </a:r>
            <a:r>
              <a:rPr lang="en-US" dirty="0" err="1" smtClean="0"/>
              <a:t>DiBaise</a:t>
            </a:r>
            <a:r>
              <a:rPr lang="en-US" dirty="0" smtClean="0"/>
              <a:t>. Hydrating </a:t>
            </a:r>
            <a:r>
              <a:rPr lang="en-US" dirty="0"/>
              <a:t>the Adult Patient with Short Bowel </a:t>
            </a:r>
            <a:r>
              <a:rPr lang="en-US" dirty="0" smtClean="0"/>
              <a:t>Syndrome.  </a:t>
            </a:r>
            <a:r>
              <a:rPr lang="en-US" i="1" dirty="0" smtClean="0"/>
              <a:t>Practical Gastroenterology</a:t>
            </a:r>
            <a:r>
              <a:rPr lang="en-US" dirty="0" smtClean="0"/>
              <a:t>, Feb 2015, 3138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142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Tykktarm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199" y="1825625"/>
            <a:ext cx="10798629" cy="4351338"/>
          </a:xfrm>
        </p:spPr>
        <p:txBody>
          <a:bodyPr/>
          <a:lstStyle/>
          <a:p>
            <a:pPr marL="0" indent="0">
              <a:buNone/>
            </a:pPr>
            <a:r>
              <a:rPr lang="en-US" noProof="0" dirty="0" smtClean="0">
                <a:solidFill>
                  <a:srgbClr val="7030A0"/>
                </a:solidFill>
              </a:rPr>
              <a:t>SBS </a:t>
            </a:r>
            <a:r>
              <a:rPr lang="en-US" noProof="0" dirty="0" err="1" smtClean="0">
                <a:solidFill>
                  <a:srgbClr val="7030A0"/>
                </a:solidFill>
              </a:rPr>
              <a:t>pasienter</a:t>
            </a:r>
            <a:r>
              <a:rPr lang="en-US" noProof="0" dirty="0" smtClean="0">
                <a:solidFill>
                  <a:srgbClr val="7030A0"/>
                </a:solidFill>
              </a:rPr>
              <a:t> med </a:t>
            </a:r>
            <a:r>
              <a:rPr lang="en-US" noProof="0" dirty="0" err="1" smtClean="0">
                <a:solidFill>
                  <a:srgbClr val="7030A0"/>
                </a:solidFill>
              </a:rPr>
              <a:t>tykktarm</a:t>
            </a:r>
            <a:r>
              <a:rPr lang="en-US" noProof="0" dirty="0" smtClean="0">
                <a:solidFill>
                  <a:srgbClr val="7030A0"/>
                </a:solidFill>
              </a:rPr>
              <a:t> </a:t>
            </a:r>
          </a:p>
          <a:p>
            <a:pPr lvl="1"/>
            <a:r>
              <a:rPr lang="en-US" noProof="0" dirty="0" err="1" smtClean="0"/>
              <a:t>Tåler</a:t>
            </a:r>
            <a:r>
              <a:rPr lang="en-US" noProof="0" dirty="0" smtClean="0"/>
              <a:t> </a:t>
            </a:r>
            <a:r>
              <a:rPr lang="en-US" noProof="0" dirty="0" err="1" smtClean="0"/>
              <a:t>vanligvis</a:t>
            </a:r>
            <a:r>
              <a:rPr lang="en-US" noProof="0" dirty="0" smtClean="0"/>
              <a:t> </a:t>
            </a:r>
            <a:r>
              <a:rPr lang="en-US" noProof="0" dirty="0" err="1" smtClean="0"/>
              <a:t>hypotone</a:t>
            </a:r>
            <a:r>
              <a:rPr lang="en-US" noProof="0" dirty="0" smtClean="0"/>
              <a:t> </a:t>
            </a:r>
            <a:r>
              <a:rPr lang="en-US" noProof="0" dirty="0" err="1" smtClean="0"/>
              <a:t>væsker</a:t>
            </a:r>
            <a:endParaRPr lang="en-US" noProof="0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en-US" noProof="0" dirty="0" err="1" smtClean="0">
                <a:solidFill>
                  <a:srgbClr val="7030A0"/>
                </a:solidFill>
              </a:rPr>
              <a:t>Uten</a:t>
            </a:r>
            <a:r>
              <a:rPr lang="en-US" noProof="0" dirty="0" smtClean="0">
                <a:solidFill>
                  <a:srgbClr val="7030A0"/>
                </a:solidFill>
              </a:rPr>
              <a:t> </a:t>
            </a:r>
            <a:r>
              <a:rPr lang="en-US" noProof="0" dirty="0" err="1" smtClean="0">
                <a:solidFill>
                  <a:srgbClr val="7030A0"/>
                </a:solidFill>
              </a:rPr>
              <a:t>tykktarm</a:t>
            </a:r>
            <a:endParaRPr lang="en-US" noProof="0" dirty="0" smtClean="0">
              <a:solidFill>
                <a:srgbClr val="7030A0"/>
              </a:solidFill>
            </a:endParaRPr>
          </a:p>
          <a:p>
            <a:pPr lvl="1"/>
            <a:r>
              <a:rPr lang="en-US" noProof="0" dirty="0" err="1" smtClean="0"/>
              <a:t>Trenger</a:t>
            </a:r>
            <a:r>
              <a:rPr lang="en-US" noProof="0" dirty="0" smtClean="0"/>
              <a:t> </a:t>
            </a:r>
            <a:r>
              <a:rPr lang="en-US" noProof="0" dirty="0" err="1" smtClean="0"/>
              <a:t>ekstra</a:t>
            </a:r>
            <a:r>
              <a:rPr lang="en-US" noProof="0" dirty="0" smtClean="0"/>
              <a:t> </a:t>
            </a:r>
            <a:r>
              <a:rPr lang="en-US" noProof="0" dirty="0" err="1" smtClean="0"/>
              <a:t>natrium</a:t>
            </a:r>
            <a:r>
              <a:rPr lang="en-US" noProof="0" dirty="0" smtClean="0"/>
              <a:t> </a:t>
            </a:r>
          </a:p>
          <a:p>
            <a:pPr lvl="2" indent="0">
              <a:buNone/>
            </a:pPr>
            <a:r>
              <a:rPr lang="en-US" noProof="0" dirty="0" smtClean="0"/>
              <a:t>~ 90 </a:t>
            </a:r>
            <a:r>
              <a:rPr lang="en-US" noProof="0" dirty="0" err="1" smtClean="0"/>
              <a:t>meq</a:t>
            </a:r>
            <a:r>
              <a:rPr lang="en-US" noProof="0" dirty="0" smtClean="0"/>
              <a:t> </a:t>
            </a:r>
            <a:r>
              <a:rPr lang="en-US" noProof="0" dirty="0" err="1" smtClean="0"/>
              <a:t>eller</a:t>
            </a:r>
            <a:r>
              <a:rPr lang="en-US" noProof="0" dirty="0" smtClean="0"/>
              <a:t> ~ 2 g </a:t>
            </a:r>
            <a:r>
              <a:rPr lang="en-US" noProof="0" dirty="0" err="1" smtClean="0"/>
              <a:t>natrium</a:t>
            </a:r>
            <a:r>
              <a:rPr lang="en-US" noProof="0" dirty="0" smtClean="0"/>
              <a:t> (7/8 </a:t>
            </a:r>
            <a:r>
              <a:rPr lang="en-US" noProof="0" dirty="0" err="1" smtClean="0"/>
              <a:t>teskje</a:t>
            </a:r>
            <a:r>
              <a:rPr lang="en-US" noProof="0" dirty="0" smtClean="0"/>
              <a:t> salt) per liter </a:t>
            </a:r>
            <a:r>
              <a:rPr lang="en-US" noProof="0" dirty="0" err="1" smtClean="0"/>
              <a:t>avføring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som</a:t>
            </a:r>
            <a:r>
              <a:rPr lang="en-US" noProof="0" dirty="0" smtClean="0"/>
              <a:t> man mister</a:t>
            </a:r>
          </a:p>
          <a:p>
            <a:pPr lvl="1">
              <a:spcBef>
                <a:spcPts val="1200"/>
              </a:spcBef>
            </a:pPr>
            <a:r>
              <a:rPr lang="en-US" noProof="0" dirty="0" smtClean="0"/>
              <a:t>Hos de </a:t>
            </a:r>
            <a:r>
              <a:rPr lang="en-US" noProof="0" dirty="0" err="1" smtClean="0"/>
              <a:t>som</a:t>
            </a:r>
            <a:r>
              <a:rPr lang="en-US" noProof="0" dirty="0" smtClean="0"/>
              <a:t> </a:t>
            </a:r>
            <a:r>
              <a:rPr lang="en-US" noProof="0" dirty="0" err="1" smtClean="0"/>
              <a:t>får</a:t>
            </a:r>
            <a:r>
              <a:rPr lang="en-US" noProof="0" dirty="0" smtClean="0"/>
              <a:t> enteral </a:t>
            </a:r>
            <a:r>
              <a:rPr lang="en-US" noProof="0" dirty="0" err="1" smtClean="0"/>
              <a:t>ernæring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bør</a:t>
            </a:r>
            <a:r>
              <a:rPr lang="en-US" noProof="0" dirty="0" smtClean="0"/>
              <a:t> </a:t>
            </a:r>
            <a:r>
              <a:rPr lang="en-US" noProof="0" dirty="0" err="1" smtClean="0"/>
              <a:t>natrium</a:t>
            </a:r>
            <a:r>
              <a:rPr lang="en-US" noProof="0" dirty="0" smtClean="0"/>
              <a:t> </a:t>
            </a:r>
            <a:r>
              <a:rPr lang="en-US" noProof="0" dirty="0" err="1" smtClean="0"/>
              <a:t>i</a:t>
            </a:r>
            <a:r>
              <a:rPr lang="en-US" noProof="0" dirty="0" smtClean="0"/>
              <a:t> </a:t>
            </a:r>
            <a:r>
              <a:rPr lang="en-US" noProof="0" dirty="0" err="1" smtClean="0"/>
              <a:t>sondevæsken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være</a:t>
            </a:r>
            <a:r>
              <a:rPr lang="en-US" noProof="0" dirty="0" smtClean="0"/>
              <a:t> ~ 90-100 </a:t>
            </a:r>
            <a:r>
              <a:rPr lang="en-US" noProof="0" dirty="0" err="1" smtClean="0"/>
              <a:t>meq</a:t>
            </a:r>
            <a:r>
              <a:rPr lang="en-US" noProof="0" dirty="0" smtClean="0"/>
              <a:t>/liter (</a:t>
            </a:r>
            <a:r>
              <a:rPr lang="en-US" baseline="30000" noProof="0" dirty="0" smtClean="0"/>
              <a:t>1</a:t>
            </a:r>
            <a:r>
              <a:rPr lang="en-US" noProof="0" dirty="0" smtClean="0"/>
              <a:t>/</a:t>
            </a:r>
            <a:r>
              <a:rPr lang="en-US" baseline="-25000" noProof="0" dirty="0" smtClean="0"/>
              <a:t>4</a:t>
            </a:r>
            <a:r>
              <a:rPr lang="en-US" noProof="0" dirty="0" smtClean="0"/>
              <a:t> </a:t>
            </a:r>
            <a:r>
              <a:rPr lang="en-US" noProof="0" dirty="0" err="1" smtClean="0"/>
              <a:t>teskje</a:t>
            </a:r>
            <a:r>
              <a:rPr lang="en-US" noProof="0" dirty="0" smtClean="0"/>
              <a:t> salt = 600 mg/26 </a:t>
            </a:r>
            <a:r>
              <a:rPr lang="en-US" noProof="0" dirty="0" err="1" smtClean="0"/>
              <a:t>meq</a:t>
            </a:r>
            <a:r>
              <a:rPr lang="en-US" noProof="0" dirty="0" smtClean="0"/>
              <a:t> (</a:t>
            </a:r>
            <a:r>
              <a:rPr lang="en-US" noProof="0" dirty="0" err="1" smtClean="0"/>
              <a:t>mmol</a:t>
            </a:r>
            <a:r>
              <a:rPr lang="en-US" noProof="0" dirty="0" smtClean="0"/>
              <a:t>) </a:t>
            </a:r>
            <a:r>
              <a:rPr lang="en-US" noProof="0" dirty="0" err="1" smtClean="0"/>
              <a:t>natrium</a:t>
            </a:r>
            <a:r>
              <a:rPr lang="en-US" noProof="0" dirty="0" smtClean="0"/>
              <a:t>) </a:t>
            </a:r>
            <a:r>
              <a:rPr lang="en-US" noProof="0" dirty="0" err="1" smtClean="0"/>
              <a:t>hvis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ikke</a:t>
            </a:r>
            <a:r>
              <a:rPr lang="en-US" noProof="0" dirty="0" smtClean="0"/>
              <a:t> </a:t>
            </a:r>
            <a:r>
              <a:rPr lang="en-US" noProof="0" dirty="0" err="1" smtClean="0"/>
              <a:t>får</a:t>
            </a:r>
            <a:r>
              <a:rPr lang="en-US" noProof="0" dirty="0" smtClean="0"/>
              <a:t> salt </a:t>
            </a:r>
            <a:r>
              <a:rPr lang="en-US" noProof="0" dirty="0" err="1" smtClean="0"/>
              <a:t>fra</a:t>
            </a:r>
            <a:r>
              <a:rPr lang="en-US" noProof="0" dirty="0" smtClean="0"/>
              <a:t> </a:t>
            </a:r>
            <a:r>
              <a:rPr lang="en-US" noProof="0" dirty="0" err="1" smtClean="0"/>
              <a:t>annet</a:t>
            </a:r>
            <a:r>
              <a:rPr lang="en-US" noProof="0" dirty="0" smtClean="0"/>
              <a:t> hold</a:t>
            </a:r>
            <a:endParaRPr lang="en-US" noProof="0" dirty="0"/>
          </a:p>
        </p:txBody>
      </p:sp>
      <p:sp>
        <p:nvSpPr>
          <p:cNvPr id="5" name="TekstSylinder 1"/>
          <p:cNvSpPr txBox="1"/>
          <p:nvPr/>
        </p:nvSpPr>
        <p:spPr>
          <a:xfrm>
            <a:off x="2656298" y="6098584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Parrish and </a:t>
            </a:r>
            <a:r>
              <a:rPr lang="en-US" dirty="0" err="1" smtClean="0"/>
              <a:t>DiBaise</a:t>
            </a:r>
            <a:r>
              <a:rPr lang="en-US" dirty="0" smtClean="0"/>
              <a:t>. Hydrating </a:t>
            </a:r>
            <a:r>
              <a:rPr lang="en-US" dirty="0"/>
              <a:t>the Adult Patient with Short Bowel </a:t>
            </a:r>
            <a:r>
              <a:rPr lang="en-US" dirty="0" smtClean="0"/>
              <a:t>Syndrome.  </a:t>
            </a:r>
            <a:r>
              <a:rPr lang="en-US" i="1" dirty="0" smtClean="0"/>
              <a:t>Practical Gastroenterology</a:t>
            </a:r>
            <a:r>
              <a:rPr lang="en-US" dirty="0" smtClean="0"/>
              <a:t>, Feb 2015, 3138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06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smtClean="0"/>
              <a:t>Behandling av dehydrering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782081"/>
            <a:ext cx="10515600" cy="4351338"/>
          </a:xfrm>
        </p:spPr>
        <p:txBody>
          <a:bodyPr>
            <a:normAutofit/>
          </a:bodyPr>
          <a:lstStyle/>
          <a:p>
            <a:r>
              <a:rPr lang="nb-NO" noProof="0" dirty="0" smtClean="0"/>
              <a:t>Pasienter (</a:t>
            </a:r>
            <a:r>
              <a:rPr lang="nb-NO" dirty="0" smtClean="0"/>
              <a:t>og noen leger</a:t>
            </a:r>
            <a:r>
              <a:rPr lang="nb-NO" noProof="0" dirty="0" smtClean="0"/>
              <a:t>) tror ofte at pasienter bør drikke masse vann pga. det de taper i avføringen  </a:t>
            </a:r>
          </a:p>
          <a:p>
            <a:pPr lvl="1"/>
            <a:r>
              <a:rPr lang="nb-NO" noProof="0" dirty="0" smtClean="0"/>
              <a:t>Dette øker </a:t>
            </a:r>
            <a:r>
              <a:rPr lang="nb-NO" dirty="0" smtClean="0"/>
              <a:t>ostomifløde (</a:t>
            </a:r>
            <a:r>
              <a:rPr lang="nb-NO" noProof="0" dirty="0" smtClean="0"/>
              <a:t>output) </a:t>
            </a:r>
            <a:r>
              <a:rPr lang="nb-NO" dirty="0" smtClean="0"/>
              <a:t>og fører til en vond sirkel</a:t>
            </a:r>
            <a:r>
              <a:rPr lang="nb-NO" noProof="0" dirty="0" smtClean="0"/>
              <a:t>  </a:t>
            </a:r>
          </a:p>
          <a:p>
            <a:pPr>
              <a:spcBef>
                <a:spcPts val="1800"/>
              </a:spcBef>
            </a:pPr>
            <a:r>
              <a:rPr lang="nb-NO" noProof="0" dirty="0" smtClean="0"/>
              <a:t>Hos SBS pasienter som er veldig tørste </a:t>
            </a:r>
            <a:r>
              <a:rPr lang="nb-NO" noProof="0" dirty="0" err="1" smtClean="0"/>
              <a:t>pga</a:t>
            </a:r>
            <a:r>
              <a:rPr lang="nb-NO" dirty="0" smtClean="0"/>
              <a:t>. dehydrering bør man begrense væsker per os til </a:t>
            </a:r>
            <a:r>
              <a:rPr lang="nb-NO" noProof="0" dirty="0" smtClean="0"/>
              <a:t> &lt; 1500 ml/døgn </a:t>
            </a:r>
          </a:p>
          <a:p>
            <a:pPr lvl="1">
              <a:spcBef>
                <a:spcPts val="1800"/>
              </a:spcBef>
            </a:pPr>
            <a:r>
              <a:rPr lang="nb-NO" dirty="0" smtClean="0"/>
              <a:t>Gi heller </a:t>
            </a:r>
            <a:r>
              <a:rPr lang="nb-NO" dirty="0" err="1" smtClean="0"/>
              <a:t>i.v</a:t>
            </a:r>
            <a:r>
              <a:rPr lang="nb-NO" dirty="0" smtClean="0"/>
              <a:t>. hydrering</a:t>
            </a:r>
            <a:endParaRPr lang="nb-NO" noProof="0" dirty="0" smtClean="0"/>
          </a:p>
          <a:p>
            <a:pPr>
              <a:spcBef>
                <a:spcPts val="1800"/>
              </a:spcBef>
            </a:pPr>
            <a:r>
              <a:rPr lang="nb-NO" noProof="0" dirty="0" smtClean="0"/>
              <a:t>Bytt ut vanlige væsker med glukose-elektrolytt blandinger («oral </a:t>
            </a:r>
            <a:r>
              <a:rPr lang="nb-NO" noProof="0" dirty="0" err="1" smtClean="0"/>
              <a:t>rehydration</a:t>
            </a:r>
            <a:r>
              <a:rPr lang="nb-NO" noProof="0" dirty="0" smtClean="0"/>
              <a:t> </a:t>
            </a:r>
            <a:r>
              <a:rPr lang="nb-NO" noProof="0" dirty="0" err="1" smtClean="0"/>
              <a:t>solution</a:t>
            </a:r>
            <a:r>
              <a:rPr lang="nb-NO" noProof="0" dirty="0" smtClean="0"/>
              <a:t>» = ORS) </a:t>
            </a:r>
          </a:p>
        </p:txBody>
      </p:sp>
      <p:sp>
        <p:nvSpPr>
          <p:cNvPr id="4" name="TekstSylinder 1"/>
          <p:cNvSpPr txBox="1"/>
          <p:nvPr/>
        </p:nvSpPr>
        <p:spPr>
          <a:xfrm>
            <a:off x="2656298" y="6098584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Parrish and </a:t>
            </a:r>
            <a:r>
              <a:rPr lang="en-US" dirty="0" err="1" smtClean="0"/>
              <a:t>DiBaise</a:t>
            </a:r>
            <a:r>
              <a:rPr lang="en-US" dirty="0" smtClean="0"/>
              <a:t>. Hydrating </a:t>
            </a:r>
            <a:r>
              <a:rPr lang="en-US" dirty="0"/>
              <a:t>the Adult Patient with Short Bowel </a:t>
            </a:r>
            <a:r>
              <a:rPr lang="en-US" dirty="0" smtClean="0"/>
              <a:t>Syndrome.  </a:t>
            </a:r>
            <a:r>
              <a:rPr lang="en-US" i="1" dirty="0" smtClean="0"/>
              <a:t>Practical Gastroenterology</a:t>
            </a:r>
            <a:r>
              <a:rPr lang="en-US" dirty="0" smtClean="0"/>
              <a:t>, Feb 2015, 3138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04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44" y="42763"/>
            <a:ext cx="10512742" cy="1622065"/>
          </a:xfrm>
        </p:spPr>
        <p:txBody>
          <a:bodyPr/>
          <a:lstStyle/>
          <a:p>
            <a:r>
              <a:rPr lang="nb-NO" dirty="0" smtClean="0"/>
              <a:t>Væske – mellom en stein og et hardt sted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200" dirty="0" smtClean="0">
                <a:solidFill>
                  <a:srgbClr val="7030A0"/>
                </a:solidFill>
              </a:rPr>
              <a:t>Unngå</a:t>
            </a:r>
          </a:p>
          <a:p>
            <a:pPr lvl="1">
              <a:lnSpc>
                <a:spcPct val="150000"/>
              </a:lnSpc>
            </a:pPr>
            <a:r>
              <a:rPr lang="nb-NO" sz="3200" dirty="0" smtClean="0"/>
              <a:t> </a:t>
            </a:r>
            <a:r>
              <a:rPr lang="nb-NO" sz="3200" dirty="0" err="1" smtClean="0"/>
              <a:t>Hyperosmolære</a:t>
            </a:r>
            <a:r>
              <a:rPr lang="nb-NO" sz="3200" dirty="0" smtClean="0"/>
              <a:t> drikker</a:t>
            </a:r>
          </a:p>
          <a:p>
            <a:pPr lvl="1">
              <a:lnSpc>
                <a:spcPct val="150000"/>
              </a:lnSpc>
            </a:pPr>
            <a:r>
              <a:rPr lang="nb-NO" sz="3200" dirty="0" smtClean="0"/>
              <a:t> Hypotoniske </a:t>
            </a:r>
            <a:r>
              <a:rPr lang="nb-NO" sz="3200" dirty="0" err="1" smtClean="0"/>
              <a:t>hypoosmolære</a:t>
            </a:r>
            <a:r>
              <a:rPr lang="nb-NO" sz="3200" dirty="0" smtClean="0"/>
              <a:t> væsker</a:t>
            </a:r>
          </a:p>
        </p:txBody>
      </p:sp>
      <p:sp>
        <p:nvSpPr>
          <p:cNvPr id="4" name="TekstSylinder 1"/>
          <p:cNvSpPr txBox="1"/>
          <p:nvPr/>
        </p:nvSpPr>
        <p:spPr>
          <a:xfrm>
            <a:off x="2656298" y="6306406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Parrish and </a:t>
            </a:r>
            <a:r>
              <a:rPr lang="en-US" dirty="0" err="1" smtClean="0"/>
              <a:t>DiBaise</a:t>
            </a:r>
            <a:r>
              <a:rPr lang="en-US" dirty="0" smtClean="0"/>
              <a:t>. </a:t>
            </a:r>
            <a:r>
              <a:rPr lang="en-US" i="1" dirty="0" smtClean="0"/>
              <a:t>Practical Gastroenterology</a:t>
            </a:r>
            <a:r>
              <a:rPr lang="en-US" dirty="0" smtClean="0"/>
              <a:t>, Feb 2015, 3138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203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smtClean="0"/>
              <a:t>«Oral </a:t>
            </a:r>
            <a:r>
              <a:rPr lang="nb-NO" noProof="0" dirty="0" err="1" smtClean="0"/>
              <a:t>Rehydration</a:t>
            </a:r>
            <a:r>
              <a:rPr lang="nb-NO" noProof="0" dirty="0" smtClean="0"/>
              <a:t> Solution» (ORS)</a:t>
            </a:r>
            <a:endParaRPr lang="nb-NO" noProof="0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2428406" y="2308485"/>
            <a:ext cx="8925393" cy="3612630"/>
          </a:xfrm>
        </p:spPr>
        <p:txBody>
          <a:bodyPr>
            <a:normAutofit/>
          </a:bodyPr>
          <a:lstStyle/>
          <a:p>
            <a:r>
              <a:rPr lang="nb-NO" sz="3200" dirty="0" smtClean="0"/>
              <a:t>O</a:t>
            </a:r>
            <a:r>
              <a:rPr lang="nb-NO" sz="3200" noProof="0" dirty="0" err="1" smtClean="0"/>
              <a:t>ptimal</a:t>
            </a:r>
            <a:r>
              <a:rPr lang="nb-NO" sz="3200" noProof="0" dirty="0" smtClean="0"/>
              <a:t> natrium konsentrasjon</a:t>
            </a:r>
          </a:p>
          <a:p>
            <a:pPr lvl="1"/>
            <a:r>
              <a:rPr lang="nb-NO" sz="3200" noProof="0" dirty="0" smtClean="0"/>
              <a:t> 90-120 </a:t>
            </a:r>
            <a:r>
              <a:rPr lang="nb-NO" sz="3200" noProof="0" dirty="0" err="1" smtClean="0"/>
              <a:t>meq</a:t>
            </a:r>
            <a:r>
              <a:rPr lang="nb-NO" sz="3200" noProof="0" dirty="0" smtClean="0"/>
              <a:t> Na</a:t>
            </a:r>
            <a:r>
              <a:rPr lang="nb-NO" sz="3200" baseline="30000" noProof="0" dirty="0" smtClean="0"/>
              <a:t>+</a:t>
            </a:r>
            <a:r>
              <a:rPr lang="nb-NO" sz="3200" noProof="0" dirty="0" smtClean="0"/>
              <a:t>/l</a:t>
            </a:r>
          </a:p>
          <a:p>
            <a:r>
              <a:rPr lang="nb-NO" sz="3200" noProof="0" dirty="0" smtClean="0"/>
              <a:t>Optimum kullhydrat : natrium forhold</a:t>
            </a:r>
          </a:p>
          <a:p>
            <a:pPr lvl="1"/>
            <a:r>
              <a:rPr lang="nb-NO" sz="3200" noProof="0" dirty="0" smtClean="0"/>
              <a:t> 1 : 1 </a:t>
            </a:r>
          </a:p>
          <a:p>
            <a:pPr lvl="1"/>
            <a:endParaRPr lang="nb-NO" sz="3200" noProof="0" dirty="0"/>
          </a:p>
        </p:txBody>
      </p:sp>
      <p:sp>
        <p:nvSpPr>
          <p:cNvPr id="7" name="TekstSylinder 1"/>
          <p:cNvSpPr txBox="1"/>
          <p:nvPr/>
        </p:nvSpPr>
        <p:spPr>
          <a:xfrm>
            <a:off x="2656298" y="6098584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Parrish and </a:t>
            </a:r>
            <a:r>
              <a:rPr lang="en-US" dirty="0" err="1" smtClean="0"/>
              <a:t>DiBaise</a:t>
            </a:r>
            <a:r>
              <a:rPr lang="en-US" dirty="0" smtClean="0"/>
              <a:t>. Hydrating </a:t>
            </a:r>
            <a:r>
              <a:rPr lang="en-US" dirty="0"/>
              <a:t>the Adult Patient with Short Bowel </a:t>
            </a:r>
            <a:r>
              <a:rPr lang="en-US" dirty="0" smtClean="0"/>
              <a:t>Syndrome.  </a:t>
            </a:r>
            <a:r>
              <a:rPr lang="en-US" i="1" dirty="0" smtClean="0"/>
              <a:t>Practical Gastroenterology</a:t>
            </a:r>
            <a:r>
              <a:rPr lang="en-US" dirty="0" smtClean="0"/>
              <a:t>, Feb 2015, 3138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088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86898"/>
            <a:ext cx="10515600" cy="756104"/>
          </a:xfrm>
        </p:spPr>
        <p:txBody>
          <a:bodyPr>
            <a:noAutofit/>
          </a:bodyPr>
          <a:lstStyle/>
          <a:p>
            <a:r>
              <a:rPr lang="nb-NO" sz="4800" b="1" noProof="0" dirty="0" smtClean="0"/>
              <a:t>Noen ORS</a:t>
            </a:r>
            <a:endParaRPr lang="nb-NO" sz="4800" noProof="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808674"/>
              </p:ext>
            </p:extLst>
          </p:nvPr>
        </p:nvGraphicFramePr>
        <p:xfrm>
          <a:off x="529678" y="1750205"/>
          <a:ext cx="11216433" cy="4230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" name="Regneark" r:id="rId5" imgW="6838956" imgH="2219257" progId="Excel.Sheet.12">
                  <p:embed/>
                </p:oleObj>
              </mc:Choice>
              <mc:Fallback>
                <p:oleObj name="Regneark" r:id="rId5" imgW="6838956" imgH="22192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9678" y="1750205"/>
                        <a:ext cx="11216433" cy="4230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1153885" y="6248400"/>
            <a:ext cx="429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*Finnes ikke i Norge. CHO = karbohydrat</a:t>
            </a:r>
            <a:endParaRPr lang="nb-NO" dirty="0"/>
          </a:p>
        </p:txBody>
      </p:sp>
      <p:sp>
        <p:nvSpPr>
          <p:cNvPr id="5" name="TekstSylinder 1"/>
          <p:cNvSpPr txBox="1"/>
          <p:nvPr/>
        </p:nvSpPr>
        <p:spPr>
          <a:xfrm>
            <a:off x="5942310" y="61099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Parrish and </a:t>
            </a:r>
            <a:r>
              <a:rPr lang="en-US" dirty="0" err="1" smtClean="0"/>
              <a:t>DiBaise</a:t>
            </a:r>
            <a:r>
              <a:rPr lang="en-US" dirty="0" smtClean="0"/>
              <a:t>. Hydrating </a:t>
            </a:r>
            <a:r>
              <a:rPr lang="en-US" dirty="0"/>
              <a:t>the Adult Patient with Short Bowel </a:t>
            </a:r>
            <a:r>
              <a:rPr lang="en-US" dirty="0" smtClean="0"/>
              <a:t>Syndrome.  </a:t>
            </a:r>
            <a:r>
              <a:rPr lang="en-US" i="1" dirty="0" smtClean="0"/>
              <a:t>Practical Gastroenterology</a:t>
            </a:r>
            <a:r>
              <a:rPr lang="en-US" dirty="0" smtClean="0"/>
              <a:t>, Feb 2015, 3138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4009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6290" y="110294"/>
            <a:ext cx="11136084" cy="832304"/>
          </a:xfrm>
        </p:spPr>
        <p:txBody>
          <a:bodyPr>
            <a:normAutofit/>
          </a:bodyPr>
          <a:lstStyle/>
          <a:p>
            <a:r>
              <a:rPr lang="en-US" sz="3600" b="1" noProof="0" dirty="0" smtClean="0"/>
              <a:t>“</a:t>
            </a:r>
            <a:r>
              <a:rPr lang="en-US" sz="3600" b="1" noProof="0" dirty="0" err="1" smtClean="0"/>
              <a:t>Minst</a:t>
            </a:r>
            <a:r>
              <a:rPr lang="en-US" sz="3600" b="1" noProof="0" dirty="0" smtClean="0"/>
              <a:t> </a:t>
            </a:r>
            <a:r>
              <a:rPr lang="en-US" sz="3600" b="1" noProof="0" dirty="0" err="1" smtClean="0"/>
              <a:t>dårlige</a:t>
            </a:r>
            <a:r>
              <a:rPr lang="en-US" sz="3600" b="1" noProof="0" dirty="0" smtClean="0"/>
              <a:t>” </a:t>
            </a:r>
            <a:r>
              <a:rPr lang="en-US" sz="3600" b="1" noProof="0" dirty="0" err="1" smtClean="0"/>
              <a:t>væsker</a:t>
            </a:r>
            <a:r>
              <a:rPr lang="en-US" sz="3600" b="1" noProof="0" dirty="0" smtClean="0"/>
              <a:t> for de med SBS</a:t>
            </a:r>
            <a:endParaRPr lang="en-US" sz="3600" noProof="0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831602"/>
              </p:ext>
            </p:extLst>
          </p:nvPr>
        </p:nvGraphicFramePr>
        <p:xfrm>
          <a:off x="429492" y="832509"/>
          <a:ext cx="11388436" cy="4914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276"/>
                <a:gridCol w="5126079"/>
                <a:gridCol w="4117081"/>
              </a:tblGrid>
              <a:tr h="525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7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Beste valg</a:t>
                      </a:r>
                      <a:r>
                        <a:rPr lang="nb-NO" sz="27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1" i="1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Kan</a:t>
                      </a:r>
                      <a:r>
                        <a:rPr lang="en-US" sz="2700" b="1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700" b="1" i="1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prøve</a:t>
                      </a:r>
                      <a:r>
                        <a:rPr lang="en-US" sz="2700" b="1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700" b="1" i="1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litt</a:t>
                      </a:r>
                      <a:r>
                        <a:rPr lang="en-US" sz="2700" b="1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700" b="1" i="1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av</a:t>
                      </a:r>
                      <a:r>
                        <a:rPr lang="en-US" sz="2700" b="1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* </a:t>
                      </a:r>
                      <a:endParaRPr lang="en-US" sz="27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7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Øker </a:t>
                      </a:r>
                      <a:r>
                        <a:rPr lang="nb-NO" sz="27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avføringsfløde</a:t>
                      </a:r>
                      <a:r>
                        <a:rPr lang="nb-NO" sz="27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</a:tr>
              <a:tr h="4388610">
                <a:tc>
                  <a:txBody>
                    <a:bodyPr/>
                    <a:lstStyle/>
                    <a:p>
                      <a:endParaRPr lang="nb-NO" sz="2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Oral </a:t>
                      </a:r>
                      <a:r>
                        <a:rPr lang="nb-NO" sz="2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rehydrerings</a:t>
                      </a:r>
                      <a:r>
                        <a:rPr lang="nb-NO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-væsker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foregående slide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Ceralyte</a:t>
                      </a:r>
                      <a:r>
                        <a:rPr lang="nb-NO" sz="2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® </a:t>
                      </a:r>
                      <a:r>
                        <a:rPr lang="nb-NO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nb-NO" sz="2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jello</a:t>
                      </a:r>
                      <a:r>
                        <a:rPr lang="nb-NO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blanding av 40% eplemost og 60% selters </a:t>
                      </a:r>
                      <a:endParaRPr lang="en-US" sz="2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G2 Gatorade </a:t>
                      </a:r>
                      <a:r>
                        <a:rPr lang="en-US" sz="2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eller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sportsdrikk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ekvivalent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Melk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1% </a:t>
                      </a:r>
                      <a:r>
                        <a:rPr lang="en-US" sz="2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eller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2% </a:t>
                      </a:r>
                      <a:r>
                        <a:rPr lang="en-US" sz="2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kan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være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bedre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Buljong eller buljongsuppe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Sukkerfri brus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Fortynnet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juice, </a:t>
                      </a:r>
                      <a:r>
                        <a:rPr lang="en-US" sz="2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spesielt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drue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appelsin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ananas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½ </a:t>
                      </a:r>
                      <a:r>
                        <a:rPr lang="en-US" sz="2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styrke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jello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tilsett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ganger </a:t>
                      </a:r>
                      <a:r>
                        <a:rPr lang="en-US" sz="2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mer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vann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enn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står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oppskriften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Litt vann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mye vann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Juice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Fruktlignede drikker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Koolaid</a:t>
                      </a:r>
                      <a:r>
                        <a:rPr lang="nb-NO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Kaffe, te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Søt te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Ensure, Boost </a:t>
                      </a:r>
                      <a:r>
                        <a:rPr lang="en-US" sz="2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eller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tilsvarende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næringsdrikker</a:t>
                      </a: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Alkohol </a:t>
                      </a:r>
                      <a:endParaRPr lang="nb-NO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1415143" y="5858359"/>
            <a:ext cx="867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samme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ORS, men </a:t>
            </a:r>
            <a:r>
              <a:rPr lang="en-US" dirty="0" err="1" smtClean="0"/>
              <a:t>bedre</a:t>
            </a:r>
            <a:r>
              <a:rPr lang="en-US" dirty="0" smtClean="0"/>
              <a:t> </a:t>
            </a:r>
            <a:r>
              <a:rPr lang="en-US" dirty="0" err="1" smtClean="0"/>
              <a:t>enn</a:t>
            </a:r>
            <a:r>
              <a:rPr lang="en-US" dirty="0" smtClean="0"/>
              <a:t> </a:t>
            </a:r>
            <a:r>
              <a:rPr lang="en-US" dirty="0" err="1" smtClean="0"/>
              <a:t>søyle</a:t>
            </a:r>
            <a:r>
              <a:rPr lang="en-US" dirty="0" smtClean="0"/>
              <a:t> 3. H-</a:t>
            </a:r>
            <a:r>
              <a:rPr lang="en-US" dirty="0" err="1" smtClean="0"/>
              <a:t>melk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3,5%, </a:t>
            </a:r>
            <a:r>
              <a:rPr lang="en-US" dirty="0" err="1" smtClean="0"/>
              <a:t>lettmelk</a:t>
            </a:r>
            <a:r>
              <a:rPr lang="en-US" dirty="0" smtClean="0"/>
              <a:t> 2%, </a:t>
            </a:r>
            <a:r>
              <a:rPr lang="en-US" dirty="0" err="1" smtClean="0"/>
              <a:t>lavfett</a:t>
            </a:r>
            <a:r>
              <a:rPr lang="en-US" dirty="0" smtClean="0"/>
              <a:t> 1%</a:t>
            </a:r>
            <a:endParaRPr lang="en-US" dirty="0"/>
          </a:p>
        </p:txBody>
      </p:sp>
      <p:sp>
        <p:nvSpPr>
          <p:cNvPr id="6" name="TekstSylinder 1"/>
          <p:cNvSpPr txBox="1"/>
          <p:nvPr/>
        </p:nvSpPr>
        <p:spPr>
          <a:xfrm>
            <a:off x="2656298" y="6347971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Parrish and </a:t>
            </a:r>
            <a:r>
              <a:rPr lang="en-US" dirty="0" err="1" smtClean="0"/>
              <a:t>DiBaise</a:t>
            </a:r>
            <a:r>
              <a:rPr lang="en-US" dirty="0" smtClean="0"/>
              <a:t>. </a:t>
            </a:r>
            <a:r>
              <a:rPr lang="en-US" i="1" dirty="0" smtClean="0"/>
              <a:t>Practical Gastroenterology</a:t>
            </a:r>
            <a:r>
              <a:rPr lang="en-US" dirty="0" smtClean="0"/>
              <a:t>, Feb 2015, 3138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134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29" y="405391"/>
            <a:ext cx="10515600" cy="857251"/>
          </a:xfrm>
        </p:spPr>
        <p:txBody>
          <a:bodyPr>
            <a:normAutofit/>
          </a:bodyPr>
          <a:lstStyle/>
          <a:p>
            <a:r>
              <a:rPr lang="en-US" dirty="0" err="1" smtClean="0"/>
              <a:t>Væske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SBS - ORS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623392"/>
              </p:ext>
            </p:extLst>
          </p:nvPr>
        </p:nvGraphicFramePr>
        <p:xfrm>
          <a:off x="742950" y="1493384"/>
          <a:ext cx="10973029" cy="46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744"/>
                <a:gridCol w="1983921"/>
                <a:gridCol w="2302329"/>
                <a:gridCol w="4662035"/>
              </a:tblGrid>
              <a:tr h="776287">
                <a:tc>
                  <a:txBody>
                    <a:bodyPr/>
                    <a:lstStyle/>
                    <a:p>
                      <a:r>
                        <a:rPr lang="en-US" dirty="0" smtClean="0"/>
                        <a:t>Type </a:t>
                      </a:r>
                      <a:r>
                        <a:rPr lang="en-US" dirty="0" err="1" smtClean="0"/>
                        <a:t>væske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Tykktarm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til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stede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bruk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Jejunostomi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Eksempler</a:t>
                      </a:r>
                      <a:endParaRPr lang="en-US" dirty="0"/>
                    </a:p>
                  </a:txBody>
                  <a:tcPr/>
                </a:tc>
              </a:tr>
              <a:tr h="173196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Isoosmolar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isoton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 med &lt;50% </a:t>
                      </a:r>
                      <a:r>
                        <a:rPr lang="en-US" dirty="0" err="1" smtClean="0"/>
                        <a:t>av</a:t>
                      </a:r>
                      <a:r>
                        <a:rPr lang="en-US" dirty="0" smtClean="0"/>
                        <a:t> colon </a:t>
                      </a:r>
                      <a:r>
                        <a:rPr lang="en-US" dirty="0" err="1" smtClean="0"/>
                        <a:t>kan</a:t>
                      </a:r>
                      <a:r>
                        <a:rPr lang="en-US" dirty="0" smtClean="0"/>
                        <a:t> ha </a:t>
                      </a:r>
                      <a:r>
                        <a:rPr lang="en-US" dirty="0" err="1" smtClean="0"/>
                        <a:t>nytte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av</a:t>
                      </a:r>
                      <a:r>
                        <a:rPr lang="en-US" dirty="0" smtClean="0"/>
                        <a:t> 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ORS </a:t>
                      </a:r>
                      <a:r>
                        <a:rPr lang="en-US" dirty="0" err="1" smtClean="0"/>
                        <a:t>bør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være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hovedkilde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til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væske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Hjemmelaget</a:t>
                      </a:r>
                      <a:r>
                        <a:rPr lang="en-US" dirty="0" smtClean="0"/>
                        <a:t> ORS</a:t>
                      </a:r>
                    </a:p>
                    <a:p>
                      <a:r>
                        <a:rPr lang="en-US" dirty="0" smtClean="0"/>
                        <a:t>Melk</a:t>
                      </a:r>
                    </a:p>
                    <a:p>
                      <a:r>
                        <a:rPr lang="en-US" dirty="0" err="1" smtClean="0"/>
                        <a:t>Fortynnet</a:t>
                      </a:r>
                      <a:r>
                        <a:rPr lang="en-US" dirty="0" smtClean="0"/>
                        <a:t> juice (</a:t>
                      </a:r>
                      <a:r>
                        <a:rPr lang="en-US" dirty="0" err="1" smtClean="0"/>
                        <a:t>minst</a:t>
                      </a:r>
                      <a:r>
                        <a:rPr lang="en-US" baseline="0" dirty="0" smtClean="0"/>
                        <a:t> 50% </a:t>
                      </a:r>
                      <a:r>
                        <a:rPr lang="en-US" baseline="0" dirty="0" err="1" smtClean="0"/>
                        <a:t>vann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r>
                        <a:rPr lang="en-US" baseline="0" dirty="0" err="1" smtClean="0"/>
                        <a:t>Noen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enterale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ernæringer</a:t>
                      </a:r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Kommersielle</a:t>
                      </a:r>
                      <a:r>
                        <a:rPr lang="en-US" baseline="0" dirty="0" smtClean="0"/>
                        <a:t> ORS</a:t>
                      </a:r>
                      <a:endParaRPr lang="en-US" dirty="0"/>
                    </a:p>
                  </a:txBody>
                  <a:tcPr/>
                </a:tc>
              </a:tr>
              <a:tr h="1082476">
                <a:tc>
                  <a:txBody>
                    <a:bodyPr/>
                    <a:lstStyle/>
                    <a:p>
                      <a:r>
                        <a:rPr lang="en-US" dirty="0" smtClean="0"/>
                        <a:t>Hyperosmolar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Unngå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Unngå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Juice</a:t>
                      </a:r>
                    </a:p>
                    <a:p>
                      <a:r>
                        <a:rPr lang="en-US" dirty="0" err="1" smtClean="0"/>
                        <a:t>Brus</a:t>
                      </a:r>
                      <a:r>
                        <a:rPr lang="en-US" baseline="0" dirty="0" smtClean="0"/>
                        <a:t> med </a:t>
                      </a:r>
                      <a:r>
                        <a:rPr lang="en-US" baseline="0" dirty="0" err="1" smtClean="0"/>
                        <a:t>sukker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pulverdrikker</a:t>
                      </a:r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Næringsdrikker</a:t>
                      </a:r>
                      <a:endParaRPr lang="en-US" dirty="0"/>
                    </a:p>
                  </a:txBody>
                  <a:tcPr/>
                </a:tc>
              </a:tr>
              <a:tr h="108247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Hypoosmolar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Tåles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eventuelt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Begrens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til</a:t>
                      </a:r>
                      <a:r>
                        <a:rPr lang="en-US" dirty="0" smtClean="0"/>
                        <a:t> 120-180 ml/</a:t>
                      </a:r>
                      <a:r>
                        <a:rPr lang="en-US" dirty="0" err="1" smtClean="0"/>
                        <a:t>døgn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Vann</a:t>
                      </a:r>
                    </a:p>
                    <a:p>
                      <a:r>
                        <a:rPr lang="en-US" dirty="0" err="1" smtClean="0"/>
                        <a:t>Sukkerfri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brus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pulverdrikker</a:t>
                      </a:r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Koffeinfri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kaffe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10693" y="6488668"/>
            <a:ext cx="452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ORS = oral </a:t>
            </a:r>
            <a:r>
              <a:rPr lang="en-US" dirty="0" smtClean="0"/>
              <a:t>rehydration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71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</a:t>
            </a:r>
            <a:r>
              <a:rPr lang="en-US" dirty="0" err="1" smtClean="0"/>
              <a:t>bruk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Begynn</a:t>
            </a:r>
            <a:r>
              <a:rPr lang="en-US" dirty="0" smtClean="0"/>
              <a:t> </a:t>
            </a:r>
            <a:r>
              <a:rPr lang="en-US" dirty="0" err="1" smtClean="0"/>
              <a:t>langsomt</a:t>
            </a:r>
            <a:r>
              <a:rPr lang="en-US" dirty="0" smtClean="0"/>
              <a:t>. </a:t>
            </a:r>
            <a:r>
              <a:rPr lang="en-US" dirty="0" err="1" smtClean="0"/>
              <a:t>Begynn</a:t>
            </a:r>
            <a:r>
              <a:rPr lang="en-US" dirty="0" smtClean="0"/>
              <a:t> med 1 liter/</a:t>
            </a:r>
            <a:r>
              <a:rPr lang="en-US" dirty="0" err="1" smtClean="0"/>
              <a:t>døgn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øk</a:t>
            </a:r>
            <a:r>
              <a:rPr lang="en-US" dirty="0" smtClean="0"/>
              <a:t> </a:t>
            </a:r>
            <a:r>
              <a:rPr lang="en-US" dirty="0" err="1" smtClean="0"/>
              <a:t>når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tåles</a:t>
            </a:r>
            <a:endParaRPr lang="en-US" dirty="0" smtClean="0"/>
          </a:p>
          <a:p>
            <a:r>
              <a:rPr lang="en-US" dirty="0" smtClean="0"/>
              <a:t>Hold ORS </a:t>
            </a:r>
            <a:r>
              <a:rPr lang="en-US" dirty="0" err="1" smtClean="0"/>
              <a:t>kjølig</a:t>
            </a:r>
            <a:endParaRPr lang="en-US" dirty="0" smtClean="0"/>
          </a:p>
          <a:p>
            <a:r>
              <a:rPr lang="en-US" dirty="0" err="1" smtClean="0"/>
              <a:t>Tilsett</a:t>
            </a:r>
            <a:r>
              <a:rPr lang="en-US" dirty="0" smtClean="0"/>
              <a:t> </a:t>
            </a:r>
            <a:r>
              <a:rPr lang="en-US" dirty="0" err="1" smtClean="0"/>
              <a:t>sukkerfrie</a:t>
            </a:r>
            <a:r>
              <a:rPr lang="en-US" dirty="0" smtClean="0"/>
              <a:t> </a:t>
            </a:r>
            <a:r>
              <a:rPr lang="en-US" dirty="0" err="1" smtClean="0"/>
              <a:t>søtningsmidler</a:t>
            </a:r>
            <a:r>
              <a:rPr lang="en-US" dirty="0" smtClean="0"/>
              <a:t>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saltfattig</a:t>
            </a:r>
            <a:r>
              <a:rPr lang="en-US" dirty="0" smtClean="0"/>
              <a:t> </a:t>
            </a:r>
            <a:r>
              <a:rPr lang="en-US" dirty="0" err="1" smtClean="0"/>
              <a:t>buljong</a:t>
            </a:r>
            <a:r>
              <a:rPr lang="en-US" dirty="0" smtClean="0"/>
              <a:t> for </a:t>
            </a:r>
            <a:r>
              <a:rPr lang="en-US" dirty="0" err="1" smtClean="0"/>
              <a:t>å</a:t>
            </a:r>
            <a:r>
              <a:rPr lang="en-US" dirty="0" smtClean="0"/>
              <a:t> </a:t>
            </a:r>
            <a:r>
              <a:rPr lang="en-US" dirty="0" err="1" smtClean="0"/>
              <a:t>bedre</a:t>
            </a:r>
            <a:r>
              <a:rPr lang="en-US" dirty="0" smtClean="0"/>
              <a:t> </a:t>
            </a:r>
            <a:r>
              <a:rPr lang="en-US" dirty="0" err="1" smtClean="0"/>
              <a:t>smaken</a:t>
            </a:r>
            <a:endParaRPr lang="en-US" dirty="0"/>
          </a:p>
          <a:p>
            <a:r>
              <a:rPr lang="en-US" dirty="0" err="1" smtClean="0"/>
              <a:t>Drikk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små</a:t>
            </a:r>
            <a:r>
              <a:rPr lang="en-US" dirty="0" smtClean="0"/>
              <a:t> </a:t>
            </a:r>
            <a:r>
              <a:rPr lang="en-US" dirty="0" err="1" smtClean="0"/>
              <a:t>slurker</a:t>
            </a:r>
            <a:r>
              <a:rPr lang="en-US" dirty="0" smtClean="0"/>
              <a:t> hele </a:t>
            </a:r>
            <a:r>
              <a:rPr lang="en-US" dirty="0" err="1" smtClean="0"/>
              <a:t>dagen</a:t>
            </a:r>
            <a:r>
              <a:rPr lang="en-US" dirty="0" smtClean="0"/>
              <a:t>. </a:t>
            </a:r>
            <a:r>
              <a:rPr lang="en-US" dirty="0" err="1" smtClean="0"/>
              <a:t>Drikk</a:t>
            </a:r>
            <a:r>
              <a:rPr lang="en-US" dirty="0" smtClean="0"/>
              <a:t> ORS </a:t>
            </a:r>
            <a:r>
              <a:rPr lang="en-US" dirty="0" err="1" smtClean="0"/>
              <a:t>adskilt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mat</a:t>
            </a:r>
          </a:p>
          <a:p>
            <a:r>
              <a:rPr lang="en-US" dirty="0" smtClean="0"/>
              <a:t>Man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bruke</a:t>
            </a:r>
            <a:r>
              <a:rPr lang="en-US" dirty="0" smtClean="0"/>
              <a:t> ORS for </a:t>
            </a:r>
            <a:r>
              <a:rPr lang="en-US" dirty="0" err="1" smtClean="0"/>
              <a:t>å</a:t>
            </a:r>
            <a:r>
              <a:rPr lang="en-US" dirty="0" smtClean="0"/>
              <a:t> </a:t>
            </a:r>
            <a:r>
              <a:rPr lang="en-US" dirty="0" err="1" smtClean="0"/>
              <a:t>skylle</a:t>
            </a:r>
            <a:r>
              <a:rPr lang="en-US" dirty="0" smtClean="0"/>
              <a:t> </a:t>
            </a:r>
            <a:r>
              <a:rPr lang="en-US" dirty="0" err="1" smtClean="0"/>
              <a:t>sonder</a:t>
            </a:r>
            <a:r>
              <a:rPr lang="en-US" dirty="0" smtClean="0"/>
              <a:t>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kontinuerlig</a:t>
            </a:r>
            <a:r>
              <a:rPr lang="en-US" dirty="0" smtClean="0"/>
              <a:t> </a:t>
            </a:r>
            <a:r>
              <a:rPr lang="en-US" dirty="0" err="1" smtClean="0"/>
              <a:t>hvis</a:t>
            </a:r>
            <a:r>
              <a:rPr lang="en-US" dirty="0" smtClean="0"/>
              <a:t> </a:t>
            </a:r>
            <a:r>
              <a:rPr lang="en-US" dirty="0" err="1" smtClean="0"/>
              <a:t>pasienten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ernæringssonde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484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on Oral Rehydration Solution </a:t>
            </a:r>
            <a:r>
              <a:rPr lang="mr-IN" dirty="0" smtClean="0"/>
              <a:t>–</a:t>
            </a:r>
            <a:r>
              <a:rPr lang="en-US" dirty="0" smtClean="0"/>
              <a:t> Improved 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Change in formula to lower </a:t>
            </a:r>
            <a:r>
              <a:rPr lang="en-US" sz="3200" dirty="0" err="1" smtClean="0"/>
              <a:t>osmolarity</a:t>
            </a:r>
            <a:r>
              <a:rPr lang="en-US" sz="3200" dirty="0" smtClean="0"/>
              <a:t> to 245 (from 311), less glucose and salt</a:t>
            </a:r>
          </a:p>
          <a:p>
            <a:r>
              <a:rPr lang="en-US" sz="3200" dirty="0" smtClean="0"/>
              <a:t>Rehydrates but does not decrease stool output thus added starches</a:t>
            </a:r>
          </a:p>
          <a:p>
            <a:r>
              <a:rPr lang="en-US" sz="3200" dirty="0" smtClean="0"/>
              <a:t>Polymer based ORS is even better</a:t>
            </a:r>
          </a:p>
          <a:p>
            <a:pPr lvl="1"/>
            <a:r>
              <a:rPr lang="en-US" sz="2800" dirty="0" smtClean="0"/>
              <a:t>Rice cereal instead of glucose</a:t>
            </a:r>
          </a:p>
          <a:p>
            <a:pPr lvl="1"/>
            <a:r>
              <a:rPr lang="en-US" sz="2800" dirty="0" smtClean="0"/>
              <a:t>Improved survival in children and adults, cholera and </a:t>
            </a:r>
            <a:r>
              <a:rPr lang="en-US" sz="2800" dirty="0" err="1" smtClean="0"/>
              <a:t>noncholera</a:t>
            </a:r>
            <a:r>
              <a:rPr lang="en-US" sz="2800" dirty="0" smtClean="0"/>
              <a:t> diarrhea</a:t>
            </a:r>
          </a:p>
          <a:p>
            <a:pPr lvl="1"/>
            <a:r>
              <a:rPr lang="en-US" sz="2800" dirty="0" smtClean="0"/>
              <a:t>Recipe: ½ cup rice cereal, ¼ cup salt, 2 cups water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991100" y="6311900"/>
            <a:ext cx="505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Steinberg GI </a:t>
            </a:r>
            <a:r>
              <a:rPr lang="en-US" smtClean="0"/>
              <a:t>Board Review, Washington DC,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640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678" y="112032"/>
            <a:ext cx="10515600" cy="50028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Kostholdsanbefalinger</a:t>
            </a:r>
            <a:r>
              <a:rPr lang="en-US" dirty="0" smtClean="0"/>
              <a:t> </a:t>
            </a:r>
            <a:r>
              <a:rPr lang="en-US" dirty="0" err="1" smtClean="0"/>
              <a:t>ved</a:t>
            </a:r>
            <a:r>
              <a:rPr lang="en-US" dirty="0" smtClean="0"/>
              <a:t> SBS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962867"/>
              </p:ext>
            </p:extLst>
          </p:nvPr>
        </p:nvGraphicFramePr>
        <p:xfrm>
          <a:off x="519791" y="612321"/>
          <a:ext cx="11261272" cy="614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2"/>
                <a:gridCol w="2999223"/>
                <a:gridCol w="2561764"/>
                <a:gridCol w="470968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Tykktarm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til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stede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Jejunostomi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Kommentar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Energi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35-45 kcal/kg/d;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kan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trenge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opp</a:t>
                      </a:r>
                      <a:r>
                        <a:rPr lang="en-US" sz="1600" baseline="0" dirty="0" smtClean="0"/>
                        <a:t> mot 60 kcal/kg/d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35-45 kcal/kg/d;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kan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trenge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opp</a:t>
                      </a:r>
                      <a:r>
                        <a:rPr lang="en-US" sz="1600" baseline="0" dirty="0" smtClean="0"/>
                        <a:t> mot 60 kcal/kg/d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Hyperfagi</a:t>
                      </a:r>
                      <a:endParaRPr lang="en-US" sz="1600" dirty="0" smtClean="0"/>
                    </a:p>
                    <a:p>
                      <a:r>
                        <a:rPr lang="en-US" sz="1600" dirty="0" err="1" smtClean="0"/>
                        <a:t>Spis</a:t>
                      </a:r>
                      <a:r>
                        <a:rPr lang="en-US" sz="1600" baseline="0" dirty="0" smtClean="0"/>
                        <a:t> 5-6 </a:t>
                      </a:r>
                      <a:r>
                        <a:rPr lang="en-US" sz="1600" baseline="0" dirty="0" err="1" smtClean="0"/>
                        <a:t>små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måltider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fordelt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utover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dagen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Karbo-hydrat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50-60%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av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energi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20-40%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av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energi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Begrens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enkle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karbohydrater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Ha med </a:t>
                      </a:r>
                      <a:r>
                        <a:rPr lang="en-US" sz="1600" dirty="0" err="1" smtClean="0"/>
                        <a:t>komprese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karbohydrater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Protein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1,5-2,0 g/kg/d </a:t>
                      </a:r>
                      <a:r>
                        <a:rPr lang="en-US" sz="1600" dirty="0" err="1" smtClean="0"/>
                        <a:t>eller</a:t>
                      </a:r>
                      <a:r>
                        <a:rPr lang="en-US" sz="1600" dirty="0" smtClean="0"/>
                        <a:t> 20-30% </a:t>
                      </a:r>
                      <a:r>
                        <a:rPr lang="en-US" sz="1600" dirty="0" err="1" smtClean="0"/>
                        <a:t>av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daglig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energi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1,5-2,0 g/kg/d </a:t>
                      </a:r>
                      <a:r>
                        <a:rPr lang="en-US" sz="1600" dirty="0" err="1" smtClean="0"/>
                        <a:t>eller</a:t>
                      </a:r>
                      <a:r>
                        <a:rPr lang="en-US" sz="1600" dirty="0" smtClean="0"/>
                        <a:t> 20-30% </a:t>
                      </a:r>
                      <a:r>
                        <a:rPr lang="en-US" sz="1600" dirty="0" err="1" smtClean="0"/>
                        <a:t>av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daglig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energi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Magert</a:t>
                      </a:r>
                      <a:r>
                        <a:rPr lang="en-US" sz="1600" baseline="0" dirty="0" smtClean="0"/>
                        <a:t> protein med </a:t>
                      </a:r>
                      <a:r>
                        <a:rPr lang="en-US" sz="1600" baseline="0" dirty="0" err="1" smtClean="0"/>
                        <a:t>høy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kvalitet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Fett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20-30%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av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energi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40-60%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av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energi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Bruk</a:t>
                      </a:r>
                      <a:r>
                        <a:rPr lang="en-US" sz="1600" baseline="0" dirty="0" smtClean="0"/>
                        <a:t> essentielle </a:t>
                      </a:r>
                      <a:r>
                        <a:rPr lang="en-US" sz="1600" baseline="0" dirty="0" err="1" smtClean="0"/>
                        <a:t>fettsyrer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som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hovedbestanddel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av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fett</a:t>
                      </a:r>
                      <a:r>
                        <a:rPr lang="en-US" sz="1600" baseline="0" dirty="0" smtClean="0"/>
                        <a:t> per </a:t>
                      </a:r>
                      <a:r>
                        <a:rPr lang="en-US" sz="1600" baseline="0" dirty="0" err="1" smtClean="0"/>
                        <a:t>os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Fiber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10-15 g/d (</a:t>
                      </a:r>
                      <a:r>
                        <a:rPr lang="en-US" sz="1600" dirty="0" err="1" smtClean="0"/>
                        <a:t>juster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etter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tåleranse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10-15 g/d (</a:t>
                      </a:r>
                      <a:r>
                        <a:rPr lang="en-US" sz="1600" dirty="0" err="1" smtClean="0"/>
                        <a:t>juster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etter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tåleranse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Hvis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avføring</a:t>
                      </a:r>
                      <a:r>
                        <a:rPr lang="en-US" sz="1600" dirty="0" smtClean="0"/>
                        <a:t> &gt;3 l/d da 5-10 g </a:t>
                      </a:r>
                      <a:r>
                        <a:rPr lang="en-US" sz="1600" dirty="0" err="1" smtClean="0"/>
                        <a:t>oppløselig</a:t>
                      </a:r>
                      <a:r>
                        <a:rPr lang="en-US" sz="1600" dirty="0" smtClean="0"/>
                        <a:t> fiber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Væske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Isoton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hypoton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Isoton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litt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hypoton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saltrik</a:t>
                      </a:r>
                      <a:r>
                        <a:rPr lang="en-US" sz="1600" baseline="0" dirty="0" smtClean="0"/>
                        <a:t> ORS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Atskill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væsker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og</a:t>
                      </a:r>
                      <a:r>
                        <a:rPr lang="en-US" sz="1600" dirty="0" smtClean="0"/>
                        <a:t> fast </a:t>
                      </a:r>
                      <a:r>
                        <a:rPr lang="en-US" sz="1600" dirty="0" err="1" smtClean="0"/>
                        <a:t>føde</a:t>
                      </a:r>
                      <a:endParaRPr lang="en-US" sz="1600" dirty="0" smtClean="0"/>
                    </a:p>
                    <a:p>
                      <a:r>
                        <a:rPr lang="en-US" sz="1600" dirty="0" err="1" smtClean="0"/>
                        <a:t>Unngå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enkle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karbohydrater</a:t>
                      </a:r>
                      <a:endParaRPr lang="en-US" sz="1600" baseline="0" dirty="0" smtClean="0"/>
                    </a:p>
                    <a:p>
                      <a:r>
                        <a:rPr lang="en-US" sz="1600" baseline="0" dirty="0" err="1" smtClean="0"/>
                        <a:t>Små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slurker</a:t>
                      </a:r>
                      <a:r>
                        <a:rPr lang="en-US" sz="1600" baseline="0" dirty="0" smtClean="0"/>
                        <a:t> hele </a:t>
                      </a:r>
                      <a:r>
                        <a:rPr lang="en-US" sz="1600" baseline="0" dirty="0" err="1" smtClean="0"/>
                        <a:t>dagen</a:t>
                      </a:r>
                      <a:endParaRPr lang="en-US" sz="1600" baseline="0" dirty="0" smtClean="0"/>
                    </a:p>
                    <a:p>
                      <a:r>
                        <a:rPr lang="en-US" sz="1600" baseline="0" dirty="0" err="1" smtClean="0"/>
                        <a:t>Bruk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hjemmelaget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eller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kommersiell</a:t>
                      </a:r>
                      <a:r>
                        <a:rPr lang="en-US" sz="1600" baseline="0" dirty="0" smtClean="0"/>
                        <a:t> ORS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Oxalat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Lavoxalat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diett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Begrensning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ikke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nødvending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Kalsiumrik</a:t>
                      </a:r>
                      <a:r>
                        <a:rPr lang="en-US" sz="1600" dirty="0" smtClean="0"/>
                        <a:t> mat </a:t>
                      </a:r>
                      <a:r>
                        <a:rPr lang="en-US" sz="1600" dirty="0" err="1" smtClean="0"/>
                        <a:t>eller</a:t>
                      </a:r>
                      <a:r>
                        <a:rPr lang="en-US" sz="1600" dirty="0" smtClean="0"/>
                        <a:t> calcium </a:t>
                      </a:r>
                      <a:r>
                        <a:rPr lang="en-US" sz="1600" dirty="0" err="1" smtClean="0"/>
                        <a:t>citrat</a:t>
                      </a:r>
                      <a:r>
                        <a:rPr lang="en-US" sz="1600" dirty="0" smtClean="0"/>
                        <a:t> med mat for </a:t>
                      </a:r>
                      <a:r>
                        <a:rPr lang="en-US" sz="1600" dirty="0" err="1" smtClean="0"/>
                        <a:t>å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binde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oxalat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og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gjøre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urinen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alkalisk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Laktose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Begrens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ikke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hvis</a:t>
                      </a:r>
                      <a:r>
                        <a:rPr lang="en-US" sz="1600" dirty="0" smtClean="0"/>
                        <a:t> den </a:t>
                      </a:r>
                      <a:r>
                        <a:rPr lang="en-US" sz="1600" dirty="0" err="1" smtClean="0"/>
                        <a:t>tåles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Begrens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ikke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hvis</a:t>
                      </a:r>
                      <a:r>
                        <a:rPr lang="en-US" sz="1600" dirty="0" smtClean="0"/>
                        <a:t> den </a:t>
                      </a:r>
                      <a:r>
                        <a:rPr lang="en-US" sz="1600" dirty="0" err="1" smtClean="0"/>
                        <a:t>tåles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Melkeprodukter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inneholder</a:t>
                      </a:r>
                      <a:r>
                        <a:rPr lang="en-US" sz="1600" dirty="0" smtClean="0"/>
                        <a:t> protein, </a:t>
                      </a:r>
                      <a:r>
                        <a:rPr lang="en-US" sz="1600" dirty="0" err="1" smtClean="0"/>
                        <a:t>kalk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og</a:t>
                      </a:r>
                      <a:r>
                        <a:rPr lang="en-US" sz="1600" baseline="0" dirty="0" smtClean="0"/>
                        <a:t> D vitamin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Natrium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Oppmuntre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til</a:t>
                      </a:r>
                      <a:r>
                        <a:rPr lang="en-US" sz="1600" baseline="0" dirty="0" smtClean="0"/>
                        <a:t> liberal </a:t>
                      </a:r>
                      <a:r>
                        <a:rPr lang="en-US" sz="1600" baseline="0" dirty="0" err="1" smtClean="0"/>
                        <a:t>bruk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Oppmuntre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til</a:t>
                      </a:r>
                      <a:r>
                        <a:rPr lang="en-US" sz="1600" baseline="0" dirty="0" smtClean="0"/>
                        <a:t> liberal </a:t>
                      </a:r>
                      <a:r>
                        <a:rPr lang="en-US" sz="1600" baseline="0" dirty="0" err="1" smtClean="0"/>
                        <a:t>bruk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Pasientene</a:t>
                      </a:r>
                      <a:r>
                        <a:rPr lang="en-US" sz="1600" baseline="0" dirty="0" smtClean="0"/>
                        <a:t> mister </a:t>
                      </a:r>
                      <a:r>
                        <a:rPr lang="en-US" sz="1600" baseline="0" dirty="0" err="1" smtClean="0"/>
                        <a:t>mye</a:t>
                      </a:r>
                      <a:r>
                        <a:rPr lang="en-US" sz="1600" baseline="0" dirty="0" smtClean="0"/>
                        <a:t> salt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284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Parenteral </a:t>
            </a:r>
            <a:r>
              <a:rPr lang="en-US" noProof="0" dirty="0" err="1" smtClean="0"/>
              <a:t>væske</a:t>
            </a:r>
            <a:endParaRPr lang="en-US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noProof="0" dirty="0" smtClean="0"/>
              <a:t>Hvis en pasient ikke kan oppnå urin &gt; 1 liter døgn, da kan det være behov for parenteral væske (uten kalorier) </a:t>
            </a:r>
          </a:p>
          <a:p>
            <a:r>
              <a:rPr lang="nb-NO" noProof="0" dirty="0" smtClean="0"/>
              <a:t>1 liter saltvann gis over 2-4 timer </a:t>
            </a:r>
            <a:r>
              <a:rPr lang="nb-NO" dirty="0" err="1" smtClean="0"/>
              <a:t>é</a:t>
            </a:r>
            <a:r>
              <a:rPr lang="nb-NO" noProof="0" dirty="0" smtClean="0"/>
              <a:t>n gang daglig </a:t>
            </a:r>
          </a:p>
          <a:p>
            <a:r>
              <a:rPr lang="nb-NO" noProof="0" dirty="0" smtClean="0"/>
              <a:t>Iblant gis glukose, andre elektrolytter, vitaminer og bikarbonat i tillegg</a:t>
            </a:r>
          </a:p>
          <a:p>
            <a:r>
              <a:rPr lang="nb-NO" noProof="0" dirty="0" smtClean="0"/>
              <a:t>Parenteral væske kan være nødvendig hvis avføring er jevnlig større enn væskeinntak (“</a:t>
            </a:r>
            <a:r>
              <a:rPr lang="nb-NO" noProof="0" dirty="0" err="1" smtClean="0"/>
              <a:t>net</a:t>
            </a:r>
            <a:r>
              <a:rPr lang="nb-NO" noProof="0" dirty="0" smtClean="0"/>
              <a:t> </a:t>
            </a:r>
            <a:r>
              <a:rPr lang="nb-NO" noProof="0" dirty="0" err="1" smtClean="0"/>
              <a:t>secretors</a:t>
            </a:r>
            <a:r>
              <a:rPr lang="nb-NO" noProof="0" dirty="0" smtClean="0"/>
              <a:t>”) </a:t>
            </a:r>
          </a:p>
          <a:p>
            <a:pPr lvl="1"/>
            <a:r>
              <a:rPr lang="nb-NO" noProof="0" dirty="0" smtClean="0"/>
              <a:t>Vanligvis ende-</a:t>
            </a:r>
            <a:r>
              <a:rPr lang="nb-NO" noProof="0" dirty="0" err="1" smtClean="0"/>
              <a:t>jejunostomi</a:t>
            </a:r>
            <a:r>
              <a:rPr lang="nb-NO" noProof="0" dirty="0" smtClean="0"/>
              <a:t>  &lt; 100 cm jejunum </a:t>
            </a:r>
            <a:r>
              <a:rPr lang="nb-NO" dirty="0" smtClean="0"/>
              <a:t>og</a:t>
            </a:r>
            <a:r>
              <a:rPr lang="nb-NO" noProof="0" dirty="0" smtClean="0"/>
              <a:t> fløde &gt; 2 liter/døgn</a:t>
            </a:r>
          </a:p>
          <a:p>
            <a:r>
              <a:rPr lang="nb-NO" noProof="0" dirty="0" smtClean="0"/>
              <a:t>Kan trenge mer </a:t>
            </a:r>
            <a:r>
              <a:rPr lang="nb-NO" dirty="0" smtClean="0"/>
              <a:t>når det er</a:t>
            </a:r>
            <a:r>
              <a:rPr lang="nb-NO" noProof="0" dirty="0" smtClean="0"/>
              <a:t> varmt om sommeren</a:t>
            </a:r>
            <a:endParaRPr lang="nb-NO" noProof="0" dirty="0"/>
          </a:p>
        </p:txBody>
      </p:sp>
      <p:sp>
        <p:nvSpPr>
          <p:cNvPr id="4" name="TekstSylinder 1"/>
          <p:cNvSpPr txBox="1"/>
          <p:nvPr/>
        </p:nvSpPr>
        <p:spPr>
          <a:xfrm>
            <a:off x="2656298" y="6292551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Parrish and </a:t>
            </a:r>
            <a:r>
              <a:rPr lang="en-US" dirty="0" err="1" smtClean="0"/>
              <a:t>DiBaise</a:t>
            </a:r>
            <a:r>
              <a:rPr lang="en-US" dirty="0" smtClean="0"/>
              <a:t>. </a:t>
            </a:r>
            <a:r>
              <a:rPr lang="en-US" i="1" dirty="0" smtClean="0"/>
              <a:t>Practical Gastroenterology</a:t>
            </a:r>
            <a:r>
              <a:rPr lang="en-US" dirty="0" smtClean="0"/>
              <a:t>, Feb 2015, 3138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9634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800" noProof="0" dirty="0" smtClean="0"/>
              <a:t>Protein</a:t>
            </a:r>
            <a:endParaRPr lang="nb-NO" sz="48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25195"/>
            <a:ext cx="10058400" cy="4270618"/>
          </a:xfrm>
        </p:spPr>
        <p:txBody>
          <a:bodyPr>
            <a:normAutofit/>
          </a:bodyPr>
          <a:lstStyle/>
          <a:p>
            <a:r>
              <a:rPr lang="nb-NO" sz="3200" noProof="0" dirty="0" smtClean="0"/>
              <a:t>20-30% av kalorier</a:t>
            </a:r>
            <a:endParaRPr lang="nb-NO" sz="3200" noProof="0" dirty="0"/>
          </a:p>
        </p:txBody>
      </p:sp>
      <p:sp>
        <p:nvSpPr>
          <p:cNvPr id="4" name="Rektangel 3"/>
          <p:cNvSpPr/>
          <p:nvPr/>
        </p:nvSpPr>
        <p:spPr>
          <a:xfrm>
            <a:off x="1859796" y="6277237"/>
            <a:ext cx="8349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smtClean="0"/>
              <a:t>Bechtold </a:t>
            </a:r>
            <a:r>
              <a:rPr lang="nb-NO" dirty="0"/>
              <a:t>ML, </a:t>
            </a:r>
            <a:r>
              <a:rPr lang="nb-NO" dirty="0" smtClean="0"/>
              <a:t>et al. </a:t>
            </a:r>
            <a:r>
              <a:rPr lang="nb-NO" i="1" dirty="0" smtClean="0"/>
              <a:t>Curr </a:t>
            </a:r>
            <a:r>
              <a:rPr lang="nb-NO" i="1" dirty="0"/>
              <a:t>Gastroenterol Rep.</a:t>
            </a:r>
            <a:r>
              <a:rPr lang="nb-NO" dirty="0"/>
              <a:t> 2014;16(7):392</a:t>
            </a:r>
          </a:p>
        </p:txBody>
      </p:sp>
    </p:spTree>
    <p:extLst>
      <p:ext uri="{BB962C8B-B14F-4D97-AF65-F5344CB8AC3E}">
        <p14:creationId xmlns:p14="http://schemas.microsoft.com/office/powerpoint/2010/main" val="229184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smtClean="0"/>
              <a:t>Karbohydrater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28824"/>
            <a:ext cx="10058400" cy="4250055"/>
          </a:xfrm>
        </p:spPr>
        <p:txBody>
          <a:bodyPr>
            <a:normAutofit/>
          </a:bodyPr>
          <a:lstStyle/>
          <a:p>
            <a:r>
              <a:rPr lang="nb-NO" sz="3200" noProof="0" dirty="0" smtClean="0"/>
              <a:t>40-60% av kalorier bør komme fra komplekse karbohydrater</a:t>
            </a:r>
          </a:p>
          <a:p>
            <a:r>
              <a:rPr lang="nb-NO" sz="3200" noProof="0" dirty="0" smtClean="0"/>
              <a:t>Begrens enkle karbohydrater</a:t>
            </a:r>
          </a:p>
          <a:p>
            <a:pPr lvl="1"/>
            <a:r>
              <a:rPr lang="nb-NO" sz="3200" noProof="0" dirty="0" smtClean="0"/>
              <a:t> De er </a:t>
            </a:r>
            <a:r>
              <a:rPr lang="nb-NO" sz="3200" noProof="0" dirty="0" err="1" smtClean="0"/>
              <a:t>hyperosmolære</a:t>
            </a:r>
            <a:endParaRPr lang="nb-NO" sz="3200" noProof="0" dirty="0" smtClean="0"/>
          </a:p>
          <a:p>
            <a:pPr lvl="1"/>
            <a:r>
              <a:rPr lang="nb-NO" sz="3200" noProof="0" dirty="0" smtClean="0"/>
              <a:t> Øker fløde fra ileostomi</a:t>
            </a:r>
          </a:p>
          <a:p>
            <a:endParaRPr lang="nb-NO" sz="3200" noProof="0" dirty="0" smtClean="0"/>
          </a:p>
          <a:p>
            <a:endParaRPr lang="nb-NO" sz="3200" noProof="0" dirty="0"/>
          </a:p>
        </p:txBody>
      </p:sp>
      <p:sp>
        <p:nvSpPr>
          <p:cNvPr id="4" name="Rektangel 3"/>
          <p:cNvSpPr/>
          <p:nvPr/>
        </p:nvSpPr>
        <p:spPr>
          <a:xfrm>
            <a:off x="1859796" y="6263382"/>
            <a:ext cx="8349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smtClean="0"/>
              <a:t>Bechtold </a:t>
            </a:r>
            <a:r>
              <a:rPr lang="nb-NO" dirty="0"/>
              <a:t>ML, </a:t>
            </a:r>
            <a:r>
              <a:rPr lang="nb-NO" dirty="0" smtClean="0"/>
              <a:t>et al. </a:t>
            </a:r>
            <a:r>
              <a:rPr lang="nb-NO" i="1" dirty="0" smtClean="0"/>
              <a:t>Curr </a:t>
            </a:r>
            <a:r>
              <a:rPr lang="nb-NO" i="1" dirty="0"/>
              <a:t>Gastroenterol Rep.</a:t>
            </a:r>
            <a:r>
              <a:rPr lang="nb-NO" dirty="0"/>
              <a:t> 2014;16(7):392</a:t>
            </a:r>
          </a:p>
        </p:txBody>
      </p:sp>
    </p:spTree>
    <p:extLst>
      <p:ext uri="{BB962C8B-B14F-4D97-AF65-F5344CB8AC3E}">
        <p14:creationId xmlns:p14="http://schemas.microsoft.com/office/powerpoint/2010/main" val="278617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smtClean="0"/>
              <a:t>Fettinntak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noProof="0" dirty="0" smtClean="0"/>
              <a:t>20-30% av kalorier</a:t>
            </a:r>
          </a:p>
          <a:p>
            <a:r>
              <a:rPr lang="nb-NO" noProof="0" dirty="0" smtClean="0"/>
              <a:t>Begrens hvis noe av tykktarmen er igjen</a:t>
            </a:r>
          </a:p>
          <a:p>
            <a:r>
              <a:rPr lang="nb-NO" noProof="0" dirty="0" smtClean="0"/>
              <a:t>Begrens ikke hvis tykktarmen er borte</a:t>
            </a:r>
          </a:p>
          <a:p>
            <a:r>
              <a:rPr lang="nb-NO" noProof="0" dirty="0" smtClean="0"/>
              <a:t>Begrensning virker best for de som har små reseksjoner av ileum</a:t>
            </a:r>
          </a:p>
          <a:p>
            <a:r>
              <a:rPr lang="nb-NO" noProof="0" dirty="0" smtClean="0"/>
              <a:t>Fett gir kalorier, maten smaker bedre og har lav osmolaritet</a:t>
            </a:r>
          </a:p>
          <a:p>
            <a:r>
              <a:rPr lang="nb-NO" noProof="0" dirty="0" smtClean="0"/>
              <a:t>Mindre fare for mangel på essentielle fettsyrer</a:t>
            </a:r>
          </a:p>
          <a:p>
            <a:r>
              <a:rPr lang="nb-NO" noProof="0" dirty="0" smtClean="0"/>
              <a:t>Fettbegrensning ved alvorlig SBS har vanligvis liten effekt på diaré</a:t>
            </a:r>
            <a:endParaRPr lang="nb-NO" noProof="0" dirty="0"/>
          </a:p>
        </p:txBody>
      </p:sp>
      <p:sp>
        <p:nvSpPr>
          <p:cNvPr id="4" name="Rektangel 3"/>
          <p:cNvSpPr/>
          <p:nvPr/>
        </p:nvSpPr>
        <p:spPr>
          <a:xfrm>
            <a:off x="1859796" y="6263382"/>
            <a:ext cx="8349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smtClean="0"/>
              <a:t>Bechtold </a:t>
            </a:r>
            <a:r>
              <a:rPr lang="nb-NO" dirty="0"/>
              <a:t>ML, </a:t>
            </a:r>
            <a:r>
              <a:rPr lang="nb-NO" dirty="0" smtClean="0"/>
              <a:t>et al. </a:t>
            </a:r>
            <a:r>
              <a:rPr lang="nb-NO" i="1" dirty="0" smtClean="0"/>
              <a:t>Curr </a:t>
            </a:r>
            <a:r>
              <a:rPr lang="nb-NO" i="1" dirty="0"/>
              <a:t>Gastroenterol Rep.</a:t>
            </a:r>
            <a:r>
              <a:rPr lang="nb-NO" dirty="0"/>
              <a:t> 2014;16(7):392</a:t>
            </a:r>
          </a:p>
        </p:txBody>
      </p:sp>
    </p:spTree>
    <p:extLst>
      <p:ext uri="{BB962C8B-B14F-4D97-AF65-F5344CB8AC3E}">
        <p14:creationId xmlns:p14="http://schemas.microsoft.com/office/powerpoint/2010/main" val="343176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smtClean="0"/>
              <a:t>Medium-</a:t>
            </a:r>
            <a:r>
              <a:rPr lang="nb-NO" noProof="0" dirty="0" err="1" smtClean="0"/>
              <a:t>chain</a:t>
            </a:r>
            <a:r>
              <a:rPr lang="nb-NO" noProof="0" dirty="0" smtClean="0"/>
              <a:t> </a:t>
            </a:r>
            <a:r>
              <a:rPr lang="nb-NO" noProof="0" dirty="0" err="1" smtClean="0"/>
              <a:t>triglyserider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800" noProof="0" dirty="0" smtClean="0"/>
              <a:t>Kan forbedre absorbsjon av fett</a:t>
            </a:r>
          </a:p>
          <a:p>
            <a:pPr lvl="1"/>
            <a:r>
              <a:rPr lang="nb-NO" dirty="0" smtClean="0"/>
              <a:t>Inneholder ikke essentielle fettsyrer</a:t>
            </a:r>
            <a:endParaRPr lang="nb-NO" noProof="0" dirty="0" smtClean="0"/>
          </a:p>
          <a:p>
            <a:r>
              <a:rPr lang="nb-NO" sz="2800" noProof="0" dirty="0" smtClean="0"/>
              <a:t>Smaker vondt – som søppel</a:t>
            </a:r>
          </a:p>
          <a:p>
            <a:r>
              <a:rPr lang="nb-NO" sz="2800" noProof="0" dirty="0" smtClean="0"/>
              <a:t>Brukes sjelden</a:t>
            </a:r>
          </a:p>
          <a:p>
            <a:r>
              <a:rPr lang="nb-NO" dirty="0" smtClean="0"/>
              <a:t>Kan evt. prøves:</a:t>
            </a:r>
          </a:p>
          <a:p>
            <a:pPr lvl="1"/>
            <a:r>
              <a:rPr lang="nb-NO" dirty="0" smtClean="0"/>
              <a:t>Kokosnøttolje inneholder MCT</a:t>
            </a:r>
            <a:endParaRPr lang="nb-NO" sz="2400" noProof="0" dirty="0"/>
          </a:p>
        </p:txBody>
      </p:sp>
      <p:sp>
        <p:nvSpPr>
          <p:cNvPr id="4" name="Rektangel 3"/>
          <p:cNvSpPr/>
          <p:nvPr/>
        </p:nvSpPr>
        <p:spPr>
          <a:xfrm>
            <a:off x="1859796" y="6263382"/>
            <a:ext cx="8349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smtClean="0"/>
              <a:t>Bechtold </a:t>
            </a:r>
            <a:r>
              <a:rPr lang="nb-NO" dirty="0"/>
              <a:t>ML, </a:t>
            </a:r>
            <a:r>
              <a:rPr lang="nb-NO" dirty="0" smtClean="0"/>
              <a:t>et al. </a:t>
            </a:r>
            <a:r>
              <a:rPr lang="nb-NO" i="1" dirty="0" smtClean="0"/>
              <a:t>Curr </a:t>
            </a:r>
            <a:r>
              <a:rPr lang="nb-NO" i="1" dirty="0"/>
              <a:t>Gastroenterol Rep.</a:t>
            </a:r>
            <a:r>
              <a:rPr lang="nb-NO" dirty="0"/>
              <a:t> 2014;16(7):392</a:t>
            </a:r>
          </a:p>
        </p:txBody>
      </p:sp>
    </p:spTree>
    <p:extLst>
      <p:ext uri="{BB962C8B-B14F-4D97-AF65-F5344CB8AC3E}">
        <p14:creationId xmlns:p14="http://schemas.microsoft.com/office/powerpoint/2010/main" val="272466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smtClean="0"/>
              <a:t>Fibertilskudd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015" y="1914524"/>
            <a:ext cx="10058400" cy="4364355"/>
          </a:xfrm>
        </p:spPr>
        <p:txBody>
          <a:bodyPr>
            <a:normAutofit/>
          </a:bodyPr>
          <a:lstStyle/>
          <a:p>
            <a:r>
              <a:rPr lang="nb-NO" sz="2800" noProof="0" dirty="0" smtClean="0"/>
              <a:t>Oppløselig fiber</a:t>
            </a:r>
          </a:p>
          <a:p>
            <a:pPr lvl="1">
              <a:spcBef>
                <a:spcPts val="1400"/>
              </a:spcBef>
            </a:pPr>
            <a:r>
              <a:rPr lang="nb-NO" sz="2800" noProof="0" dirty="0" smtClean="0"/>
              <a:t>Viktig i type II</a:t>
            </a:r>
          </a:p>
          <a:p>
            <a:pPr lvl="1">
              <a:spcBef>
                <a:spcPts val="1400"/>
              </a:spcBef>
            </a:pPr>
            <a:r>
              <a:rPr lang="nb-NO" sz="2800" noProof="0" dirty="0" smtClean="0"/>
              <a:t>Vurder i type I</a:t>
            </a:r>
          </a:p>
          <a:p>
            <a:pPr marL="201168" lvl="1" indent="0">
              <a:buNone/>
            </a:pPr>
            <a:endParaRPr lang="nb-NO" sz="2800" noProof="0" dirty="0"/>
          </a:p>
        </p:txBody>
      </p:sp>
      <p:grpSp>
        <p:nvGrpSpPr>
          <p:cNvPr id="9" name="Group 8"/>
          <p:cNvGrpSpPr/>
          <p:nvPr/>
        </p:nvGrpSpPr>
        <p:grpSpPr>
          <a:xfrm>
            <a:off x="4763696" y="1169904"/>
            <a:ext cx="7049934" cy="4339667"/>
            <a:chOff x="5068491" y="1939212"/>
            <a:chExt cx="7049934" cy="43396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8491" y="2425566"/>
              <a:ext cx="7049934" cy="385331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096982" y="1963901"/>
              <a:ext cx="1168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Type III</a:t>
              </a:r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227954" y="1939212"/>
              <a:ext cx="10468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Type II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228335" y="1939213"/>
              <a:ext cx="10792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Type I</a:t>
              </a:r>
              <a:endParaRPr lang="en-US" sz="2400" dirty="0"/>
            </a:p>
          </p:txBody>
        </p:sp>
      </p:grpSp>
      <p:sp>
        <p:nvSpPr>
          <p:cNvPr id="10" name="Rektangel 3"/>
          <p:cNvSpPr/>
          <p:nvPr/>
        </p:nvSpPr>
        <p:spPr>
          <a:xfrm>
            <a:off x="1859796" y="6263382"/>
            <a:ext cx="8349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smtClean="0"/>
              <a:t>Bechtold </a:t>
            </a:r>
            <a:r>
              <a:rPr lang="nb-NO" dirty="0"/>
              <a:t>ML, </a:t>
            </a:r>
            <a:r>
              <a:rPr lang="nb-NO" dirty="0" smtClean="0"/>
              <a:t>et al. </a:t>
            </a:r>
            <a:r>
              <a:rPr lang="nb-NO" i="1" dirty="0" smtClean="0"/>
              <a:t>Curr </a:t>
            </a:r>
            <a:r>
              <a:rPr lang="nb-NO" i="1" dirty="0"/>
              <a:t>Gastroenterol Rep.</a:t>
            </a:r>
            <a:r>
              <a:rPr lang="nb-NO" dirty="0"/>
              <a:t> 2014;16(7):392</a:t>
            </a:r>
          </a:p>
        </p:txBody>
      </p:sp>
    </p:spTree>
    <p:extLst>
      <p:ext uri="{BB962C8B-B14F-4D97-AF65-F5344CB8AC3E}">
        <p14:creationId xmlns:p14="http://schemas.microsoft.com/office/powerpoint/2010/main" val="399244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8983" y="1923803"/>
            <a:ext cx="9144000" cy="2188298"/>
          </a:xfrm>
        </p:spPr>
        <p:txBody>
          <a:bodyPr>
            <a:normAutofit/>
          </a:bodyPr>
          <a:lstStyle/>
          <a:p>
            <a:r>
              <a:rPr lang="nb-NO" sz="11500" noProof="0" dirty="0" smtClean="0"/>
              <a:t>Sonder</a:t>
            </a:r>
            <a:endParaRPr lang="nb-NO" sz="11500" noProof="0" dirty="0"/>
          </a:p>
        </p:txBody>
      </p:sp>
    </p:spTree>
    <p:extLst>
      <p:ext uri="{BB962C8B-B14F-4D97-AF65-F5344CB8AC3E}">
        <p14:creationId xmlns:p14="http://schemas.microsoft.com/office/powerpoint/2010/main" val="353703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smtClean="0"/>
              <a:t>PEG, DPEJ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600" noProof="0" dirty="0" smtClean="0"/>
              <a:t>Deres bruk ved SBS nevnes ikke i nyere oversiktsartikler</a:t>
            </a:r>
          </a:p>
        </p:txBody>
      </p:sp>
    </p:spTree>
    <p:extLst>
      <p:ext uri="{BB962C8B-B14F-4D97-AF65-F5344CB8AC3E}">
        <p14:creationId xmlns:p14="http://schemas.microsoft.com/office/powerpoint/2010/main" val="51210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41939" y="1785858"/>
            <a:ext cx="9144000" cy="2387600"/>
          </a:xfrm>
        </p:spPr>
        <p:txBody>
          <a:bodyPr>
            <a:normAutofit/>
          </a:bodyPr>
          <a:lstStyle/>
          <a:p>
            <a:r>
              <a:rPr lang="nb-NO" sz="8800" noProof="0" dirty="0" smtClean="0"/>
              <a:t>Medikamenter</a:t>
            </a:r>
            <a:endParaRPr lang="nb-NO" sz="8800" noProof="0" dirty="0"/>
          </a:p>
        </p:txBody>
      </p:sp>
    </p:spTree>
    <p:extLst>
      <p:ext uri="{BB962C8B-B14F-4D97-AF65-F5344CB8AC3E}">
        <p14:creationId xmlns:p14="http://schemas.microsoft.com/office/powerpoint/2010/main" val="129374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tell our patients?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works</a:t>
            </a:r>
          </a:p>
          <a:p>
            <a:pPr lvl="1"/>
            <a:r>
              <a:rPr lang="en-US" sz="2800" dirty="0" smtClean="0"/>
              <a:t>Saltines or pretzels and mineral water</a:t>
            </a:r>
          </a:p>
          <a:p>
            <a:pPr lvl="1"/>
            <a:r>
              <a:rPr lang="en-US" sz="2800" dirty="0" smtClean="0"/>
              <a:t>Chicken broth</a:t>
            </a:r>
          </a:p>
          <a:p>
            <a:pPr lvl="1"/>
            <a:r>
              <a:rPr lang="en-US" sz="2800" dirty="0" smtClean="0"/>
              <a:t>Salty yogurt drinks</a:t>
            </a:r>
          </a:p>
          <a:p>
            <a:r>
              <a:rPr lang="en-US" sz="3200" dirty="0" smtClean="0"/>
              <a:t>What does not work</a:t>
            </a:r>
          </a:p>
          <a:p>
            <a:pPr lvl="1"/>
            <a:r>
              <a:rPr lang="en-US" sz="2800" dirty="0" smtClean="0"/>
              <a:t>Sports drinks (replace sweat)</a:t>
            </a:r>
          </a:p>
          <a:p>
            <a:pPr lvl="1"/>
            <a:r>
              <a:rPr lang="en-US" sz="2800" dirty="0" smtClean="0"/>
              <a:t>Soda </a:t>
            </a:r>
            <a:r>
              <a:rPr lang="mr-IN" sz="2800" dirty="0" smtClean="0"/>
              <a:t>–</a:t>
            </a:r>
            <a:r>
              <a:rPr lang="en-US" sz="2800" dirty="0" smtClean="0"/>
              <a:t> osmotic diarrhea</a:t>
            </a:r>
          </a:p>
          <a:p>
            <a:pPr lvl="1"/>
            <a:r>
              <a:rPr lang="en-US" sz="2800" dirty="0" smtClean="0"/>
              <a:t>Coffee - diuretic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991100" y="6311900"/>
            <a:ext cx="505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Steinberg GI </a:t>
            </a:r>
            <a:r>
              <a:rPr lang="en-US" smtClean="0"/>
              <a:t>Board Review, Washington DC,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52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smtClean="0"/>
              <a:t>Medikamenter - oversikt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14538"/>
            <a:ext cx="10058400" cy="3270384"/>
          </a:xfrm>
        </p:spPr>
        <p:txBody>
          <a:bodyPr>
            <a:normAutofit/>
          </a:bodyPr>
          <a:lstStyle/>
          <a:p>
            <a:pPr marL="742950" indent="-742950">
              <a:spcBef>
                <a:spcPts val="2400"/>
              </a:spcBef>
              <a:buFont typeface="+mj-lt"/>
              <a:buAutoNum type="arabicPeriod"/>
            </a:pPr>
            <a:r>
              <a:rPr lang="nb-NO" sz="3600" noProof="0" dirty="0" smtClean="0"/>
              <a:t>Bremse transitt </a:t>
            </a:r>
            <a:r>
              <a:rPr lang="nb-NO" sz="3600" dirty="0" smtClean="0"/>
              <a:t>og</a:t>
            </a:r>
            <a:r>
              <a:rPr lang="nb-NO" sz="3600" noProof="0" dirty="0" smtClean="0"/>
              <a:t> redusere diaré</a:t>
            </a:r>
          </a:p>
          <a:p>
            <a:pPr marL="742950" indent="-742950">
              <a:spcBef>
                <a:spcPts val="2400"/>
              </a:spcBef>
              <a:buFont typeface="+mj-lt"/>
              <a:buAutoNum type="arabicPeriod"/>
            </a:pPr>
            <a:r>
              <a:rPr lang="nb-NO" sz="3600" noProof="0" dirty="0" smtClean="0"/>
              <a:t>Redusere GI sekresjon</a:t>
            </a:r>
          </a:p>
          <a:p>
            <a:pPr marL="742950" indent="-742950">
              <a:spcBef>
                <a:spcPts val="2400"/>
              </a:spcBef>
              <a:buFont typeface="+mj-lt"/>
              <a:buAutoNum type="arabicPeriod"/>
            </a:pPr>
            <a:r>
              <a:rPr lang="nb-NO" sz="3600" noProof="0" dirty="0" smtClean="0"/>
              <a:t>Behandle bakteriell overvekst</a:t>
            </a:r>
          </a:p>
          <a:p>
            <a:pPr marL="742950" indent="-742950">
              <a:spcBef>
                <a:spcPts val="2400"/>
              </a:spcBef>
              <a:buFont typeface="+mj-lt"/>
              <a:buAutoNum type="arabicPeriod"/>
            </a:pPr>
            <a:r>
              <a:rPr lang="nb-NO" sz="3600" noProof="0" dirty="0" smtClean="0"/>
              <a:t>Trofiske midler, vekstfaktorer</a:t>
            </a:r>
            <a:endParaRPr lang="nb-NO" sz="3600" noProof="0" dirty="0"/>
          </a:p>
        </p:txBody>
      </p:sp>
      <p:sp>
        <p:nvSpPr>
          <p:cNvPr id="5" name="Rektangel 3"/>
          <p:cNvSpPr/>
          <p:nvPr/>
        </p:nvSpPr>
        <p:spPr>
          <a:xfrm>
            <a:off x="1859796" y="6263382"/>
            <a:ext cx="8349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smtClean="0"/>
              <a:t>Bechtold </a:t>
            </a:r>
            <a:r>
              <a:rPr lang="nb-NO" dirty="0"/>
              <a:t>ML, </a:t>
            </a:r>
            <a:r>
              <a:rPr lang="nb-NO" dirty="0" smtClean="0"/>
              <a:t>et al. </a:t>
            </a:r>
            <a:r>
              <a:rPr lang="nb-NO" i="1" dirty="0" smtClean="0"/>
              <a:t>Curr </a:t>
            </a:r>
            <a:r>
              <a:rPr lang="nb-NO" i="1" dirty="0"/>
              <a:t>Gastroenterol Rep.</a:t>
            </a:r>
            <a:r>
              <a:rPr lang="nb-NO" dirty="0"/>
              <a:t> 2014;16(7):392</a:t>
            </a:r>
          </a:p>
        </p:txBody>
      </p:sp>
    </p:spTree>
    <p:extLst>
      <p:ext uri="{BB962C8B-B14F-4D97-AF65-F5344CB8AC3E}">
        <p14:creationId xmlns:p14="http://schemas.microsoft.com/office/powerpoint/2010/main" val="88397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smtClean="0"/>
              <a:t>1. </a:t>
            </a:r>
            <a:r>
              <a:rPr lang="nb-NO" noProof="0" dirty="0" smtClean="0">
                <a:solidFill>
                  <a:srgbClr val="7030A0"/>
                </a:solidFill>
              </a:rPr>
              <a:t>Bremse transitt og redusere diaré/</a:t>
            </a:r>
            <a:r>
              <a:rPr lang="nb-NO" noProof="0" dirty="0" err="1" smtClean="0">
                <a:solidFill>
                  <a:srgbClr val="7030A0"/>
                </a:solidFill>
              </a:rPr>
              <a:t>ostomi</a:t>
            </a:r>
            <a:endParaRPr lang="nb-NO" noProof="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8170" y="2085174"/>
            <a:ext cx="8367509" cy="4193706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lphaLcParenR"/>
            </a:pPr>
            <a:r>
              <a:rPr lang="nb-NO" sz="3600" noProof="0" dirty="0" smtClean="0"/>
              <a:t>Loperamid (Imodium)</a:t>
            </a:r>
          </a:p>
          <a:p>
            <a:pPr marL="514350" indent="-514350">
              <a:spcBef>
                <a:spcPts val="2400"/>
              </a:spcBef>
              <a:buFont typeface="+mj-lt"/>
              <a:buAutoNum type="alphaLcParenR"/>
            </a:pPr>
            <a:r>
              <a:rPr lang="nb-NO" sz="3600" noProof="0" dirty="0" smtClean="0"/>
              <a:t>Kolestyramin (</a:t>
            </a:r>
            <a:r>
              <a:rPr lang="nb-NO" sz="3600" noProof="0" dirty="0" err="1" smtClean="0"/>
              <a:t>Questran</a:t>
            </a:r>
            <a:r>
              <a:rPr lang="nb-NO" sz="3600" dirty="0" smtClean="0"/>
              <a:t>), </a:t>
            </a:r>
            <a:r>
              <a:rPr lang="nb-NO" sz="3600" dirty="0" err="1"/>
              <a:t>k</a:t>
            </a:r>
            <a:r>
              <a:rPr lang="nb-NO" sz="3600" dirty="0" err="1" smtClean="0"/>
              <a:t>olestipol</a:t>
            </a:r>
            <a:r>
              <a:rPr lang="nb-NO" sz="3600" dirty="0" smtClean="0"/>
              <a:t> (Lestid)</a:t>
            </a:r>
            <a:endParaRPr lang="nb-NO" sz="3600" noProof="0" dirty="0" smtClean="0"/>
          </a:p>
          <a:p>
            <a:pPr marL="514350" indent="-514350">
              <a:spcBef>
                <a:spcPts val="2400"/>
              </a:spcBef>
              <a:buFont typeface="+mj-lt"/>
              <a:buAutoNum type="alphaLcParenR"/>
            </a:pPr>
            <a:r>
              <a:rPr lang="nb-NO" sz="3600" noProof="0" dirty="0" smtClean="0"/>
              <a:t>Opiater</a:t>
            </a:r>
          </a:p>
          <a:p>
            <a:pPr marL="514350" indent="-514350">
              <a:spcBef>
                <a:spcPts val="2400"/>
              </a:spcBef>
              <a:buFont typeface="+mj-lt"/>
              <a:buAutoNum type="alphaLcParenR"/>
            </a:pPr>
            <a:r>
              <a:rPr lang="nb-NO" sz="3600" noProof="0" dirty="0" err="1" smtClean="0"/>
              <a:t>Pancreasenzymer</a:t>
            </a:r>
            <a:endParaRPr lang="nb-NO" sz="3600" noProof="0" dirty="0"/>
          </a:p>
        </p:txBody>
      </p:sp>
      <p:sp>
        <p:nvSpPr>
          <p:cNvPr id="4" name="Rektangel 3"/>
          <p:cNvSpPr/>
          <p:nvPr/>
        </p:nvSpPr>
        <p:spPr>
          <a:xfrm>
            <a:off x="1859796" y="6263382"/>
            <a:ext cx="8349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smtClean="0"/>
              <a:t>Bechtold </a:t>
            </a:r>
            <a:r>
              <a:rPr lang="nb-NO" dirty="0"/>
              <a:t>ML, </a:t>
            </a:r>
            <a:r>
              <a:rPr lang="nb-NO" dirty="0" smtClean="0"/>
              <a:t>et al. </a:t>
            </a:r>
            <a:r>
              <a:rPr lang="nb-NO" i="1" dirty="0" smtClean="0"/>
              <a:t>Curr </a:t>
            </a:r>
            <a:r>
              <a:rPr lang="nb-NO" i="1" dirty="0"/>
              <a:t>Gastroenterol Rep.</a:t>
            </a:r>
            <a:r>
              <a:rPr lang="nb-NO" dirty="0"/>
              <a:t> 2014;16(7):392</a:t>
            </a:r>
          </a:p>
        </p:txBody>
      </p:sp>
    </p:spTree>
    <p:extLst>
      <p:ext uri="{BB962C8B-B14F-4D97-AF65-F5344CB8AC3E}">
        <p14:creationId xmlns:p14="http://schemas.microsoft.com/office/powerpoint/2010/main" val="67756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smtClean="0"/>
              <a:t>Antimotilitetsmidler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59536"/>
            <a:ext cx="10058400" cy="4219344"/>
          </a:xfrm>
        </p:spPr>
        <p:txBody>
          <a:bodyPr>
            <a:normAutofit/>
          </a:bodyPr>
          <a:lstStyle/>
          <a:p>
            <a:r>
              <a:rPr lang="nb-NO" sz="3200" noProof="0" dirty="0" smtClean="0"/>
              <a:t>Tas 15-30 min før måltid</a:t>
            </a:r>
          </a:p>
          <a:p>
            <a:r>
              <a:rPr lang="nb-NO" sz="3200" noProof="0" dirty="0" smtClean="0"/>
              <a:t>Man kan forsøke en mikstur når transittiden er rask og tabletter ikke</a:t>
            </a:r>
            <a:r>
              <a:rPr lang="nb-NO" sz="3200" dirty="0" smtClean="0"/>
              <a:t> virker</a:t>
            </a:r>
            <a:endParaRPr lang="nb-NO" sz="3200" noProof="0" dirty="0" smtClean="0"/>
          </a:p>
        </p:txBody>
      </p:sp>
      <p:sp>
        <p:nvSpPr>
          <p:cNvPr id="4" name="Rektangel 3"/>
          <p:cNvSpPr/>
          <p:nvPr/>
        </p:nvSpPr>
        <p:spPr>
          <a:xfrm>
            <a:off x="1859796" y="6263382"/>
            <a:ext cx="8349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smtClean="0"/>
              <a:t>Bechtold </a:t>
            </a:r>
            <a:r>
              <a:rPr lang="nb-NO" dirty="0"/>
              <a:t>ML, </a:t>
            </a:r>
            <a:r>
              <a:rPr lang="nb-NO" dirty="0" smtClean="0"/>
              <a:t>et al. </a:t>
            </a:r>
            <a:r>
              <a:rPr lang="nb-NO" i="1" dirty="0" smtClean="0"/>
              <a:t>Curr </a:t>
            </a:r>
            <a:r>
              <a:rPr lang="nb-NO" i="1" dirty="0"/>
              <a:t>Gastroenterol Rep.</a:t>
            </a:r>
            <a:r>
              <a:rPr lang="nb-NO" dirty="0"/>
              <a:t> 2014;16(7):392</a:t>
            </a:r>
          </a:p>
        </p:txBody>
      </p:sp>
    </p:spTree>
    <p:extLst>
      <p:ext uri="{BB962C8B-B14F-4D97-AF65-F5344CB8AC3E}">
        <p14:creationId xmlns:p14="http://schemas.microsoft.com/office/powerpoint/2010/main" val="187887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286603"/>
            <a:ext cx="10587037" cy="1270735"/>
          </a:xfrm>
        </p:spPr>
        <p:txBody>
          <a:bodyPr/>
          <a:lstStyle/>
          <a:p>
            <a:r>
              <a:rPr lang="nb-NO" noProof="0" dirty="0" smtClean="0"/>
              <a:t>a) </a:t>
            </a:r>
            <a:r>
              <a:rPr lang="nb-NO" noProof="0" dirty="0" smtClean="0">
                <a:solidFill>
                  <a:srgbClr val="00B050"/>
                </a:solidFill>
              </a:rPr>
              <a:t>Loperamid, 2 mg kapsler (Imodium®)</a:t>
            </a:r>
            <a:endParaRPr lang="nb-NO" noProof="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31251"/>
            <a:ext cx="10058400" cy="413579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nb-NO" noProof="0" dirty="0" smtClean="0"/>
              <a:t>Man trenger å gi høyere doser enn ved ikke-SBS </a:t>
            </a:r>
          </a:p>
          <a:p>
            <a:pPr lvl="1">
              <a:lnSpc>
                <a:spcPct val="100000"/>
              </a:lnSpc>
            </a:pPr>
            <a:r>
              <a:rPr lang="nb-NO" sz="2800" noProof="0" dirty="0" smtClean="0"/>
              <a:t>Vanlig maks. dose for loperamid er 8 tabletter = 16 mg per dag  </a:t>
            </a:r>
          </a:p>
          <a:p>
            <a:pPr lvl="2">
              <a:lnSpc>
                <a:spcPct val="100000"/>
              </a:lnSpc>
            </a:pPr>
            <a:r>
              <a:rPr lang="nb-NO" sz="2800" noProof="0" dirty="0" smtClean="0"/>
              <a:t>Ved  SBS må man iblant gi høyere dose pga. dårlig absorbsjon</a:t>
            </a:r>
          </a:p>
          <a:p>
            <a:pPr lvl="2">
              <a:lnSpc>
                <a:spcPct val="100000"/>
              </a:lnSpc>
            </a:pPr>
            <a:r>
              <a:rPr lang="nb-NO" noProof="0" dirty="0" smtClean="0"/>
              <a:t>Ofte underdosert</a:t>
            </a:r>
          </a:p>
          <a:p>
            <a:pPr lvl="1">
              <a:lnSpc>
                <a:spcPct val="100000"/>
              </a:lnSpc>
            </a:pPr>
            <a:r>
              <a:rPr lang="nb-NO" sz="2800" noProof="0" dirty="0" smtClean="0"/>
              <a:t> Kan gi kvalme – den begrenser dosen</a:t>
            </a:r>
          </a:p>
          <a:p>
            <a:r>
              <a:rPr lang="nb-NO" sz="3200" dirty="0" smtClean="0"/>
              <a:t>Mikstur inneholder etanol</a:t>
            </a:r>
          </a:p>
          <a:p>
            <a:r>
              <a:rPr lang="nb-NO" sz="3200" dirty="0" smtClean="0"/>
              <a:t>Virker evt., evt. ikke, hvis tykktarm er borte</a:t>
            </a:r>
          </a:p>
          <a:p>
            <a:r>
              <a:rPr lang="nb-NO" sz="3200" dirty="0" err="1" smtClean="0"/>
              <a:t>Torsades</a:t>
            </a:r>
            <a:r>
              <a:rPr lang="nb-NO" sz="3200" dirty="0" smtClean="0"/>
              <a:t> de Points forekom hos en 26 år gammel mannlig heroinmisbruker som tok 96 tabletter (192 mg)</a:t>
            </a:r>
          </a:p>
          <a:p>
            <a:endParaRPr lang="nb-NO" sz="3200" dirty="0" smtClean="0"/>
          </a:p>
          <a:p>
            <a:pPr>
              <a:lnSpc>
                <a:spcPct val="100000"/>
              </a:lnSpc>
            </a:pPr>
            <a:endParaRPr lang="nb-NO" sz="3200" noProof="0" dirty="0" smtClean="0"/>
          </a:p>
          <a:p>
            <a:pPr lvl="1">
              <a:lnSpc>
                <a:spcPct val="100000"/>
              </a:lnSpc>
            </a:pPr>
            <a:endParaRPr lang="nb-NO" sz="2800" noProof="0" dirty="0"/>
          </a:p>
        </p:txBody>
      </p:sp>
      <p:sp>
        <p:nvSpPr>
          <p:cNvPr id="4" name="Rektangel 3"/>
          <p:cNvSpPr/>
          <p:nvPr/>
        </p:nvSpPr>
        <p:spPr>
          <a:xfrm>
            <a:off x="1260825" y="5905671"/>
            <a:ext cx="92289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Nightingale J, </a:t>
            </a:r>
            <a:r>
              <a:rPr lang="en-US" dirty="0" smtClean="0"/>
              <a:t>et al. </a:t>
            </a:r>
            <a:r>
              <a:rPr lang="en-US" i="1" dirty="0"/>
              <a:t>Gut</a:t>
            </a:r>
            <a:r>
              <a:rPr lang="en-US" dirty="0"/>
              <a:t>. </a:t>
            </a:r>
            <a:r>
              <a:rPr lang="en-US" dirty="0" smtClean="0"/>
              <a:t>2006;55 (</a:t>
            </a:r>
            <a:r>
              <a:rPr lang="en-US" dirty="0" err="1"/>
              <a:t>Suppl</a:t>
            </a:r>
            <a:r>
              <a:rPr lang="en-US" dirty="0"/>
              <a:t> 4(16837533)):</a:t>
            </a:r>
            <a:r>
              <a:rPr lang="en-US" dirty="0" smtClean="0"/>
              <a:t>1–12</a:t>
            </a:r>
          </a:p>
          <a:p>
            <a:pPr algn="ctr"/>
            <a:r>
              <a:rPr lang="en-US" dirty="0"/>
              <a:t>O. </a:t>
            </a:r>
            <a:r>
              <a:rPr lang="en-US" dirty="0" err="1"/>
              <a:t>Mjukarram</a:t>
            </a:r>
            <a:r>
              <a:rPr lang="en-US" dirty="0"/>
              <a:t> et el. Case Reports in Medicine. </a:t>
            </a:r>
            <a:r>
              <a:rPr lang="is-IS" dirty="0"/>
              <a:t>Volume 2016 (2016), Article ID 4061980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24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b) </a:t>
            </a:r>
            <a:r>
              <a:rPr lang="nb-NO" dirty="0" smtClean="0">
                <a:solidFill>
                  <a:srgbClr val="00B050"/>
                </a:solidFill>
              </a:rPr>
              <a:t>Kolestyramin. Diaré pga. gallesalter – 1</a:t>
            </a:r>
            <a:endParaRPr lang="nb-NO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454045"/>
            <a:ext cx="10058400" cy="5006715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Selv minimal reseksjon av terminale </a:t>
            </a:r>
            <a:r>
              <a:rPr lang="nb-NO" dirty="0" err="1" smtClean="0"/>
              <a:t>ileum</a:t>
            </a:r>
            <a:r>
              <a:rPr lang="nb-NO" dirty="0" smtClean="0"/>
              <a:t> kan påvirke </a:t>
            </a:r>
            <a:r>
              <a:rPr lang="nb-NO" dirty="0" err="1" smtClean="0"/>
              <a:t>resorbsjon</a:t>
            </a:r>
            <a:r>
              <a:rPr lang="nb-NO" dirty="0" smtClean="0"/>
              <a:t> av gallesalter  </a:t>
            </a:r>
          </a:p>
          <a:p>
            <a:r>
              <a:rPr lang="nb-NO" dirty="0" smtClean="0"/>
              <a:t>Hvis de når tykktarm med høyere konsentrasjon enn normalt</a:t>
            </a:r>
          </a:p>
          <a:p>
            <a:pPr lvl="1"/>
            <a:r>
              <a:rPr lang="nb-NO" dirty="0" smtClean="0"/>
              <a:t>Irriterer slimhinnen i tykktarm </a:t>
            </a:r>
            <a:r>
              <a:rPr lang="nb-NO" dirty="0" smtClean="0">
                <a:sym typeface="Wingdings"/>
              </a:rPr>
              <a:t> sekretorisk diaré</a:t>
            </a:r>
          </a:p>
          <a:p>
            <a:r>
              <a:rPr lang="nb-NO" dirty="0" smtClean="0">
                <a:sym typeface="Wingdings"/>
              </a:rPr>
              <a:t>Hvis &lt; 100 cm fjernet:</a:t>
            </a:r>
          </a:p>
          <a:p>
            <a:pPr lvl="1"/>
            <a:r>
              <a:rPr lang="nb-NO" dirty="0" smtClean="0"/>
              <a:t>Gallesalter blir lesset av i tykktarm (“dumping”)</a:t>
            </a:r>
          </a:p>
          <a:p>
            <a:pPr lvl="1"/>
            <a:r>
              <a:rPr lang="nb-NO" dirty="0" smtClean="0"/>
              <a:t>Kolestyramin kan hjelpe</a:t>
            </a:r>
          </a:p>
          <a:p>
            <a:r>
              <a:rPr lang="nb-NO" dirty="0" smtClean="0">
                <a:sym typeface="Wingdings"/>
              </a:rPr>
              <a:t>Hvis &gt; 100 cm fjernet:</a:t>
            </a:r>
          </a:p>
          <a:p>
            <a:pPr lvl="1"/>
            <a:r>
              <a:rPr lang="nb-NO" dirty="0" smtClean="0"/>
              <a:t>Gallesalter totalt oppbrukt</a:t>
            </a:r>
          </a:p>
          <a:p>
            <a:pPr lvl="1"/>
            <a:r>
              <a:rPr lang="nb-NO" dirty="0" smtClean="0"/>
              <a:t>Ingen igjen til å lesse av i tykktarm</a:t>
            </a:r>
          </a:p>
          <a:p>
            <a:pPr lvl="1"/>
            <a:r>
              <a:rPr lang="nb-NO" dirty="0" smtClean="0"/>
              <a:t>Fettmalabsorbsjon og steatoré</a:t>
            </a:r>
          </a:p>
          <a:p>
            <a:r>
              <a:rPr lang="nb-NO" dirty="0" smtClean="0"/>
              <a:t>I begge tilfeller forekommer diaré, men mekanismen er forskjellig</a:t>
            </a:r>
          </a:p>
          <a:p>
            <a:endParaRPr lang="nb-NO" dirty="0" smtClean="0"/>
          </a:p>
        </p:txBody>
      </p:sp>
      <p:sp>
        <p:nvSpPr>
          <p:cNvPr id="4" name="Rektangel 3"/>
          <p:cNvSpPr/>
          <p:nvPr/>
        </p:nvSpPr>
        <p:spPr>
          <a:xfrm>
            <a:off x="1244184" y="6400800"/>
            <a:ext cx="8199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smtClean="0"/>
              <a:t>Brennan Spiegel. </a:t>
            </a:r>
            <a:r>
              <a:rPr lang="nb-NO" dirty="0" err="1" smtClean="0"/>
              <a:t>Acing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GI Board </a:t>
            </a:r>
            <a:r>
              <a:rPr lang="nb-NO" dirty="0" err="1" smtClean="0"/>
              <a:t>Exam</a:t>
            </a:r>
            <a:r>
              <a:rPr lang="nb-NO" dirty="0" smtClean="0"/>
              <a:t>, </a:t>
            </a:r>
            <a:r>
              <a:rPr lang="nb-NO" dirty="0" err="1" smtClean="0"/>
              <a:t>page</a:t>
            </a:r>
            <a:r>
              <a:rPr lang="nb-NO" dirty="0" smtClean="0"/>
              <a:t> 182, 2nd Edition. 2015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503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24" y="0"/>
            <a:ext cx="5799991" cy="1325563"/>
          </a:xfrm>
        </p:spPr>
        <p:txBody>
          <a:bodyPr/>
          <a:lstStyle/>
          <a:p>
            <a:r>
              <a:rPr lang="nb-NO" noProof="0" dirty="0" smtClean="0"/>
              <a:t>b) </a:t>
            </a:r>
            <a:r>
              <a:rPr lang="nb-NO" noProof="0" dirty="0" smtClean="0">
                <a:solidFill>
                  <a:srgbClr val="00B050"/>
                </a:solidFill>
              </a:rPr>
              <a:t>Kolestyramin - 2</a:t>
            </a:r>
            <a:endParaRPr lang="nb-NO" noProof="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26" y="1174484"/>
            <a:ext cx="10058400" cy="4886345"/>
          </a:xfrm>
        </p:spPr>
        <p:txBody>
          <a:bodyPr>
            <a:normAutofit/>
          </a:bodyPr>
          <a:lstStyle/>
          <a:p>
            <a:r>
              <a:rPr lang="nb-NO" noProof="0" dirty="0" smtClean="0"/>
              <a:t>Kolestyramin </a:t>
            </a:r>
          </a:p>
          <a:p>
            <a:pPr>
              <a:spcBef>
                <a:spcPts val="2200"/>
              </a:spcBef>
            </a:pPr>
            <a:r>
              <a:rPr lang="nb-NO" dirty="0"/>
              <a:t>V</a:t>
            </a:r>
            <a:r>
              <a:rPr lang="nb-NO" noProof="0" dirty="0" smtClean="0"/>
              <a:t>ed SBS type III med ileum reseksjon &lt; 100 cm og hel </a:t>
            </a:r>
            <a:r>
              <a:rPr lang="nb-NO" noProof="0" dirty="0" err="1" smtClean="0"/>
              <a:t>colon</a:t>
            </a:r>
            <a:r>
              <a:rPr lang="nb-NO" noProof="0" dirty="0" smtClean="0"/>
              <a:t> (sjelden gruppe)</a:t>
            </a:r>
          </a:p>
          <a:p>
            <a:pPr lvl="1"/>
            <a:r>
              <a:rPr lang="nb-NO" noProof="0" dirty="0" smtClean="0"/>
              <a:t>De kan få </a:t>
            </a:r>
            <a:r>
              <a:rPr lang="nb-NO" noProof="0" dirty="0" err="1" smtClean="0"/>
              <a:t>koleretisk</a:t>
            </a:r>
            <a:r>
              <a:rPr lang="nb-NO" noProof="0" dirty="0" smtClean="0"/>
              <a:t> diaré fra ukonjugerte gallesyrer som når </a:t>
            </a:r>
            <a:r>
              <a:rPr lang="nb-NO" noProof="0" dirty="0" err="1" smtClean="0"/>
              <a:t>colon</a:t>
            </a:r>
            <a:r>
              <a:rPr lang="nb-NO" noProof="0" dirty="0" smtClean="0"/>
              <a:t> og lager </a:t>
            </a:r>
            <a:r>
              <a:rPr lang="nb-NO" noProof="0" dirty="0" err="1" smtClean="0"/>
              <a:t>litokolisk</a:t>
            </a:r>
            <a:r>
              <a:rPr lang="nb-NO" noProof="0" dirty="0" smtClean="0"/>
              <a:t> syre</a:t>
            </a:r>
          </a:p>
          <a:p>
            <a:pPr lvl="1"/>
            <a:r>
              <a:rPr lang="nb-NO" noProof="0" dirty="0" smtClean="0"/>
              <a:t>Øker fettabsorbsjon med 20-30 g/dag</a:t>
            </a:r>
          </a:p>
          <a:p>
            <a:pPr lvl="1"/>
            <a:r>
              <a:rPr lang="nb-NO" noProof="0" dirty="0" smtClean="0"/>
              <a:t>Maks dose 24 g/dag</a:t>
            </a:r>
          </a:p>
          <a:p>
            <a:pPr>
              <a:spcBef>
                <a:spcPts val="2200"/>
              </a:spcBef>
            </a:pPr>
            <a:r>
              <a:rPr lang="nb-NO" noProof="0" dirty="0" smtClean="0"/>
              <a:t>Bortsett fra denne gruppen virker det som regel ikke</a:t>
            </a:r>
          </a:p>
          <a:p>
            <a:pPr lvl="1"/>
            <a:r>
              <a:rPr lang="nb-NO" noProof="0" dirty="0" err="1" smtClean="0"/>
              <a:t>Ileal</a:t>
            </a:r>
            <a:r>
              <a:rPr lang="nb-NO" noProof="0" dirty="0" smtClean="0"/>
              <a:t> reseksjon &gt; 100 cm </a:t>
            </a:r>
            <a:r>
              <a:rPr lang="nb-NO" noProof="0" dirty="0" smtClean="0">
                <a:sym typeface="Wingdings" panose="05000000000000000000" pitchFamily="2" charset="2"/>
              </a:rPr>
              <a:t> gir steatoré</a:t>
            </a:r>
            <a:endParaRPr lang="nb-NO" noProof="0" dirty="0" smtClean="0"/>
          </a:p>
          <a:p>
            <a:pPr lvl="1"/>
            <a:r>
              <a:rPr lang="nb-NO" noProof="0" dirty="0" err="1" smtClean="0"/>
              <a:t>Gallesyrehemmere</a:t>
            </a:r>
            <a:r>
              <a:rPr lang="nb-NO" noProof="0" dirty="0" smtClean="0"/>
              <a:t> øker steatoré fordi mengde gallesyre går ned </a:t>
            </a:r>
          </a:p>
        </p:txBody>
      </p:sp>
      <p:sp>
        <p:nvSpPr>
          <p:cNvPr id="4" name="Rektangel 3"/>
          <p:cNvSpPr/>
          <p:nvPr/>
        </p:nvSpPr>
        <p:spPr>
          <a:xfrm>
            <a:off x="5776447" y="622472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/>
              <a:t>Hofmann AF, </a:t>
            </a:r>
            <a:r>
              <a:rPr lang="nb-NO" dirty="0" smtClean="0"/>
              <a:t>et al. </a:t>
            </a:r>
            <a:r>
              <a:rPr lang="nb-NO" i="1" dirty="0" smtClean="0"/>
              <a:t>Gastroenterology</a:t>
            </a:r>
            <a:r>
              <a:rPr lang="nb-NO" dirty="0" smtClean="0"/>
              <a:t>. 1972;62(5</a:t>
            </a:r>
            <a:r>
              <a:rPr lang="nb-NO" dirty="0"/>
              <a:t>):918–34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417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smtClean="0"/>
              <a:t>c) </a:t>
            </a:r>
            <a:r>
              <a:rPr lang="nb-NO" noProof="0" dirty="0" smtClean="0">
                <a:solidFill>
                  <a:srgbClr val="00B050"/>
                </a:solidFill>
              </a:rPr>
              <a:t>Opiater - 1      </a:t>
            </a:r>
            <a:endParaRPr lang="nb-NO" noProof="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noProof="0" dirty="0" smtClean="0"/>
              <a:t>Reduserer GI transittid</a:t>
            </a:r>
          </a:p>
          <a:p>
            <a:pPr lvl="1"/>
            <a:r>
              <a:rPr lang="nb-NO" noProof="0" dirty="0" smtClean="0"/>
              <a:t>Ingen kontrollerte studer, man brukes ofte ved SBS</a:t>
            </a:r>
          </a:p>
          <a:p>
            <a:r>
              <a:rPr lang="nb-NO" noProof="0" dirty="0" smtClean="0"/>
              <a:t>Morfin</a:t>
            </a:r>
          </a:p>
          <a:p>
            <a:r>
              <a:rPr lang="nb-NO" noProof="0" dirty="0" smtClean="0"/>
              <a:t>Kodein</a:t>
            </a:r>
          </a:p>
          <a:p>
            <a:pPr lvl="1"/>
            <a:r>
              <a:rPr lang="nb-NO" noProof="0" dirty="0" smtClean="0"/>
              <a:t>30 mg tabletter, 1-2 tabletter hver 6. time ved behov</a:t>
            </a:r>
          </a:p>
          <a:p>
            <a:pPr lvl="1"/>
            <a:r>
              <a:rPr lang="nb-NO" noProof="0" dirty="0" smtClean="0"/>
              <a:t>Synergistisk med loperamid</a:t>
            </a:r>
          </a:p>
          <a:p>
            <a:r>
              <a:rPr lang="nb-NO" noProof="0" dirty="0" smtClean="0"/>
              <a:t>Opium tinktur</a:t>
            </a:r>
          </a:p>
          <a:p>
            <a:r>
              <a:rPr lang="nb-NO" noProof="0" dirty="0" smtClean="0"/>
              <a:t>Avhengighet kan bli et problem</a:t>
            </a:r>
          </a:p>
          <a:p>
            <a:pPr marL="0" indent="0">
              <a:buNone/>
            </a:pPr>
            <a:endParaRPr lang="nb-NO" noProof="0" dirty="0" smtClean="0"/>
          </a:p>
          <a:p>
            <a:endParaRPr lang="nb-NO" noProof="0" dirty="0"/>
          </a:p>
        </p:txBody>
      </p:sp>
      <p:sp>
        <p:nvSpPr>
          <p:cNvPr id="4" name="Rektangel 3"/>
          <p:cNvSpPr/>
          <p:nvPr/>
        </p:nvSpPr>
        <p:spPr>
          <a:xfrm>
            <a:off x="1859796" y="6263382"/>
            <a:ext cx="8349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smtClean="0"/>
              <a:t>Bechtold </a:t>
            </a:r>
            <a:r>
              <a:rPr lang="nb-NO" dirty="0"/>
              <a:t>ML, </a:t>
            </a:r>
            <a:r>
              <a:rPr lang="nb-NO" dirty="0" smtClean="0"/>
              <a:t>et al. </a:t>
            </a:r>
            <a:r>
              <a:rPr lang="nb-NO" i="1" dirty="0" smtClean="0"/>
              <a:t>Curr </a:t>
            </a:r>
            <a:r>
              <a:rPr lang="nb-NO" i="1" dirty="0"/>
              <a:t>Gastroenterol Rep.</a:t>
            </a:r>
            <a:r>
              <a:rPr lang="nb-NO" dirty="0"/>
              <a:t> 2014;16(7):392</a:t>
            </a:r>
          </a:p>
        </p:txBody>
      </p:sp>
    </p:spTree>
    <p:extLst>
      <p:ext uri="{BB962C8B-B14F-4D97-AF65-F5344CB8AC3E}">
        <p14:creationId xmlns:p14="http://schemas.microsoft.com/office/powerpoint/2010/main" val="8819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c) </a:t>
            </a:r>
            <a:r>
              <a:rPr lang="en-US" dirty="0" err="1" smtClean="0">
                <a:solidFill>
                  <a:srgbClr val="00B050"/>
                </a:solidFill>
              </a:rPr>
              <a:t>Opiater</a:t>
            </a:r>
            <a:r>
              <a:rPr lang="en-US" dirty="0" smtClean="0">
                <a:solidFill>
                  <a:srgbClr val="00B050"/>
                </a:solidFill>
              </a:rPr>
              <a:t> - 2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Svensk studie, 72 pasienter med kronisk intestinal </a:t>
            </a:r>
            <a:r>
              <a:rPr lang="nb-NO" dirty="0" err="1" smtClean="0"/>
              <a:t>dysmotilitet</a:t>
            </a:r>
            <a:r>
              <a:rPr lang="nb-NO" dirty="0" smtClean="0"/>
              <a:t> (CID) </a:t>
            </a:r>
          </a:p>
          <a:p>
            <a:pPr marL="0" indent="0">
              <a:buNone/>
            </a:pPr>
            <a:r>
              <a:rPr lang="nb-NO" dirty="0" smtClean="0"/>
              <a:t>Over 80% trengte ernæringsstøtte</a:t>
            </a:r>
          </a:p>
          <a:p>
            <a:r>
              <a:rPr lang="nb-NO" dirty="0" smtClean="0"/>
              <a:t>67%–77% trengte analgetika daglig</a:t>
            </a:r>
          </a:p>
          <a:p>
            <a:endParaRPr lang="nb-NO" dirty="0" smtClean="0"/>
          </a:p>
          <a:p>
            <a:r>
              <a:rPr lang="nb-NO" dirty="0" smtClean="0"/>
              <a:t>Kommenterer:</a:t>
            </a:r>
          </a:p>
          <a:p>
            <a:pPr lvl="1"/>
            <a:r>
              <a:rPr lang="nb-NO" dirty="0" smtClean="0"/>
              <a:t>SBS er ikke samme type intestinalsvikt som CID</a:t>
            </a:r>
          </a:p>
          <a:p>
            <a:pPr lvl="1"/>
            <a:r>
              <a:rPr lang="nb-NO" dirty="0" smtClean="0"/>
              <a:t>Burde vi oppmuntre eller motvirke bruk av opiater ved SBS?</a:t>
            </a:r>
          </a:p>
        </p:txBody>
      </p:sp>
      <p:sp>
        <p:nvSpPr>
          <p:cNvPr id="4" name="Rektangel 3"/>
          <p:cNvSpPr/>
          <p:nvPr/>
        </p:nvSpPr>
        <p:spPr>
          <a:xfrm>
            <a:off x="464695" y="6263382"/>
            <a:ext cx="10889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err="1" smtClean="0"/>
              <a:t>Iwarson</a:t>
            </a:r>
            <a:r>
              <a:rPr lang="nb-NO" dirty="0" smtClean="0"/>
              <a:t>, </a:t>
            </a:r>
            <a:r>
              <a:rPr lang="nb-NO" dirty="0" err="1" smtClean="0"/>
              <a:t>Gardulf</a:t>
            </a:r>
            <a:r>
              <a:rPr lang="nb-NO" dirty="0" smtClean="0"/>
              <a:t> and Greger Lindberg. </a:t>
            </a:r>
            <a:r>
              <a:rPr lang="nb-NO" dirty="0" err="1" smtClean="0"/>
              <a:t>Clinical</a:t>
            </a:r>
            <a:r>
              <a:rPr lang="nb-NO" dirty="0" smtClean="0"/>
              <a:t> </a:t>
            </a:r>
            <a:r>
              <a:rPr lang="nb-NO" dirty="0" err="1" smtClean="0"/>
              <a:t>Gastroenterology</a:t>
            </a:r>
            <a:r>
              <a:rPr lang="nb-NO" dirty="0" smtClean="0"/>
              <a:t> and </a:t>
            </a:r>
            <a:r>
              <a:rPr lang="nb-NO" dirty="0" err="1" smtClean="0"/>
              <a:t>Hepatology</a:t>
            </a:r>
            <a:r>
              <a:rPr lang="nb-NO" dirty="0" smtClean="0"/>
              <a:t>. 2008;6:893-898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2830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smtClean="0"/>
              <a:t>d) </a:t>
            </a:r>
            <a:r>
              <a:rPr lang="nb-NO" noProof="0" dirty="0" smtClean="0">
                <a:solidFill>
                  <a:srgbClr val="00B050"/>
                </a:solidFill>
              </a:rPr>
              <a:t>Pankreasenzymer</a:t>
            </a:r>
            <a:endParaRPr lang="nb-NO" noProof="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53652"/>
            <a:ext cx="10058400" cy="4225228"/>
          </a:xfrm>
        </p:spPr>
        <p:txBody>
          <a:bodyPr>
            <a:normAutofit/>
          </a:bodyPr>
          <a:lstStyle/>
          <a:p>
            <a:r>
              <a:rPr lang="nb-NO" sz="3200" noProof="0" dirty="0" smtClean="0"/>
              <a:t>Hos de fleste bedrer de ikke symptomene</a:t>
            </a:r>
          </a:p>
          <a:p>
            <a:pPr lvl="1"/>
            <a:r>
              <a:rPr lang="nb-NO" sz="3200" noProof="0" dirty="0" smtClean="0"/>
              <a:t>De har som regel normal pankreasfunksjon</a:t>
            </a:r>
          </a:p>
          <a:p>
            <a:pPr>
              <a:spcBef>
                <a:spcPts val="2200"/>
              </a:spcBef>
            </a:pPr>
            <a:r>
              <a:rPr lang="nb-NO" sz="3200" noProof="0" dirty="0" smtClean="0"/>
              <a:t>Bruk bare hvis pasienten har pankreassvikt i tillegg</a:t>
            </a:r>
          </a:p>
          <a:p>
            <a:pPr marL="0" indent="0">
              <a:buNone/>
            </a:pPr>
            <a:r>
              <a:rPr lang="nb-NO" sz="3200" noProof="0" dirty="0" smtClean="0"/>
              <a:t> </a:t>
            </a:r>
            <a:endParaRPr lang="nb-NO" sz="3200" noProof="0" dirty="0"/>
          </a:p>
        </p:txBody>
      </p:sp>
      <p:sp>
        <p:nvSpPr>
          <p:cNvPr id="4" name="Rektangel 3"/>
          <p:cNvSpPr/>
          <p:nvPr/>
        </p:nvSpPr>
        <p:spPr>
          <a:xfrm>
            <a:off x="1859796" y="6280315"/>
            <a:ext cx="8349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smtClean="0"/>
              <a:t>Bechtold </a:t>
            </a:r>
            <a:r>
              <a:rPr lang="nb-NO" dirty="0"/>
              <a:t>ML, </a:t>
            </a:r>
            <a:r>
              <a:rPr lang="nb-NO" dirty="0" smtClean="0"/>
              <a:t>et al. </a:t>
            </a:r>
            <a:r>
              <a:rPr lang="nb-NO" i="1" dirty="0" smtClean="0"/>
              <a:t>Curr </a:t>
            </a:r>
            <a:r>
              <a:rPr lang="nb-NO" i="1" dirty="0"/>
              <a:t>Gastroenterol Rep.</a:t>
            </a:r>
            <a:r>
              <a:rPr lang="nb-NO" dirty="0"/>
              <a:t> 2014;16(7):392</a:t>
            </a:r>
          </a:p>
        </p:txBody>
      </p:sp>
    </p:spTree>
    <p:extLst>
      <p:ext uri="{BB962C8B-B14F-4D97-AF65-F5344CB8AC3E}">
        <p14:creationId xmlns:p14="http://schemas.microsoft.com/office/powerpoint/2010/main" val="419784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noProof="0" dirty="0" smtClean="0">
                <a:solidFill>
                  <a:schemeClr val="tx1"/>
                </a:solidFill>
              </a:rPr>
              <a:t>2. </a:t>
            </a:r>
            <a:r>
              <a:rPr lang="nb-NO" noProof="0" dirty="0" smtClean="0">
                <a:solidFill>
                  <a:srgbClr val="7030A0"/>
                </a:solidFill>
              </a:rPr>
              <a:t>Redusere GI sekresjon</a:t>
            </a:r>
            <a:endParaRPr lang="nb-NO" noProof="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2264"/>
            <a:ext cx="10058400" cy="3766829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lphaLcParenR"/>
            </a:pPr>
            <a:r>
              <a:rPr lang="nb-NO" sz="3200" noProof="0" dirty="0" smtClean="0"/>
              <a:t>Proton-</a:t>
            </a:r>
            <a:r>
              <a:rPr lang="nb-NO" sz="3200" noProof="0" dirty="0" err="1" smtClean="0"/>
              <a:t>pumpehemmere</a:t>
            </a:r>
            <a:endParaRPr lang="nb-NO" sz="3200" noProof="0" dirty="0" smtClean="0"/>
          </a:p>
          <a:p>
            <a:pPr marL="514350" indent="-514350">
              <a:spcBef>
                <a:spcPts val="2400"/>
              </a:spcBef>
              <a:buFont typeface="+mj-lt"/>
              <a:buAutoNum type="alphaLcParenR"/>
            </a:pPr>
            <a:r>
              <a:rPr lang="nb-NO" sz="3200" noProof="0" dirty="0" err="1" smtClean="0"/>
              <a:t>Oktreotid</a:t>
            </a:r>
            <a:endParaRPr lang="nb-NO" sz="3200" noProof="0" dirty="0" smtClean="0"/>
          </a:p>
          <a:p>
            <a:pPr marL="514350" indent="-514350">
              <a:spcBef>
                <a:spcPts val="2400"/>
              </a:spcBef>
              <a:buFont typeface="+mj-lt"/>
              <a:buAutoNum type="alphaLcParenR"/>
            </a:pPr>
            <a:r>
              <a:rPr lang="nb-NO" sz="3200" noProof="0" dirty="0" err="1" smtClean="0"/>
              <a:t>Klonidin</a:t>
            </a:r>
            <a:endParaRPr lang="nb-NO" sz="3200" noProof="0" dirty="0"/>
          </a:p>
        </p:txBody>
      </p:sp>
      <p:sp>
        <p:nvSpPr>
          <p:cNvPr id="4" name="Rektangel 3"/>
          <p:cNvSpPr/>
          <p:nvPr/>
        </p:nvSpPr>
        <p:spPr>
          <a:xfrm>
            <a:off x="1859796" y="6263382"/>
            <a:ext cx="8349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smtClean="0"/>
              <a:t>Bechtold </a:t>
            </a:r>
            <a:r>
              <a:rPr lang="nb-NO" dirty="0"/>
              <a:t>ML, </a:t>
            </a:r>
            <a:r>
              <a:rPr lang="nb-NO" dirty="0" smtClean="0"/>
              <a:t>et al. </a:t>
            </a:r>
            <a:r>
              <a:rPr lang="nb-NO" i="1" dirty="0" smtClean="0"/>
              <a:t>Curr </a:t>
            </a:r>
            <a:r>
              <a:rPr lang="nb-NO" i="1" dirty="0"/>
              <a:t>Gastroenterol Rep.</a:t>
            </a:r>
            <a:r>
              <a:rPr lang="nb-NO" dirty="0"/>
              <a:t> 2014;16(7):392</a:t>
            </a:r>
          </a:p>
        </p:txBody>
      </p:sp>
    </p:spTree>
    <p:extLst>
      <p:ext uri="{BB962C8B-B14F-4D97-AF65-F5344CB8AC3E}">
        <p14:creationId xmlns:p14="http://schemas.microsoft.com/office/powerpoint/2010/main" val="409522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smtClean="0"/>
              <a:t>Short </a:t>
            </a:r>
            <a:r>
              <a:rPr lang="nb-NO" noProof="0" dirty="0" err="1" smtClean="0"/>
              <a:t>bowel</a:t>
            </a:r>
            <a:r>
              <a:rPr lang="nb-NO" noProof="0" dirty="0" smtClean="0"/>
              <a:t> (eller gut) </a:t>
            </a:r>
            <a:r>
              <a:rPr lang="nb-NO" noProof="0" dirty="0" err="1" smtClean="0"/>
              <a:t>syndrome</a:t>
            </a:r>
            <a:r>
              <a:rPr lang="nb-NO" noProof="0" dirty="0" smtClean="0"/>
              <a:t> (SBS)  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526721"/>
            <a:ext cx="9032421" cy="4650242"/>
          </a:xfrm>
        </p:spPr>
        <p:txBody>
          <a:bodyPr>
            <a:normAutofit fontScale="92500" lnSpcReduction="10000"/>
          </a:bodyPr>
          <a:lstStyle/>
          <a:p>
            <a:r>
              <a:rPr lang="nb-NO" sz="2800" noProof="0" dirty="0" smtClean="0"/>
              <a:t> SBS er en type intestinalsvikt  </a:t>
            </a:r>
          </a:p>
          <a:p>
            <a:pPr lvl="1"/>
            <a:r>
              <a:rPr lang="nb-NO" sz="2400" noProof="0" dirty="0" smtClean="0"/>
              <a:t>Andre typer svikt skyldes </a:t>
            </a:r>
            <a:r>
              <a:rPr lang="nb-NO" sz="2400" noProof="0" dirty="0" err="1" smtClean="0"/>
              <a:t>dysmotilitet</a:t>
            </a:r>
            <a:r>
              <a:rPr lang="nb-NO" sz="2400" noProof="0" dirty="0" smtClean="0"/>
              <a:t> eller alvorlige </a:t>
            </a:r>
            <a:r>
              <a:rPr lang="nb-NO" sz="2400" noProof="0" dirty="0" err="1" smtClean="0"/>
              <a:t>gastrointestinale</a:t>
            </a:r>
            <a:r>
              <a:rPr lang="nb-NO" sz="2400" noProof="0" dirty="0" smtClean="0"/>
              <a:t> sykdommer</a:t>
            </a:r>
          </a:p>
          <a:p>
            <a:r>
              <a:rPr lang="nb-NO" sz="2800" noProof="0" dirty="0" smtClean="0"/>
              <a:t>USA</a:t>
            </a:r>
          </a:p>
          <a:p>
            <a:pPr lvl="1"/>
            <a:r>
              <a:rPr lang="nb-NO" sz="2400" noProof="0" dirty="0" smtClean="0"/>
              <a:t>120 per million på hjemme PN</a:t>
            </a:r>
          </a:p>
          <a:p>
            <a:pPr lvl="1"/>
            <a:r>
              <a:rPr lang="nb-NO" dirty="0" smtClean="0"/>
              <a:t>10-20% av disse hadde SBS</a:t>
            </a:r>
          </a:p>
          <a:p>
            <a:pPr lvl="1"/>
            <a:r>
              <a:rPr lang="nb-NO" sz="2400" noProof="0" dirty="0" smtClean="0"/>
              <a:t>78% av 937 som fikk intestinal transplantat mellom 2000 og 2013 hadde SBS</a:t>
            </a:r>
          </a:p>
          <a:p>
            <a:r>
              <a:rPr lang="nb-NO" sz="2800" dirty="0" smtClean="0"/>
              <a:t>Norge</a:t>
            </a:r>
          </a:p>
          <a:p>
            <a:pPr lvl="1"/>
            <a:r>
              <a:rPr lang="nb-NO" sz="2400" noProof="0" dirty="0" smtClean="0"/>
              <a:t>Ingen vet</a:t>
            </a:r>
          </a:p>
          <a:p>
            <a:pPr lvl="1"/>
            <a:r>
              <a:rPr lang="nb-NO" dirty="0" smtClean="0"/>
              <a:t>156 burde ha SBS ut fra danske tall</a:t>
            </a:r>
            <a:endParaRPr lang="nb-NO" sz="2400" noProof="0" dirty="0" smtClean="0"/>
          </a:p>
          <a:p>
            <a:r>
              <a:rPr lang="nb-NO" sz="2800" noProof="0" dirty="0" smtClean="0"/>
              <a:t>Har status som sjelden sykdom (”</a:t>
            </a:r>
            <a:r>
              <a:rPr lang="nb-NO" sz="2800" noProof="0" dirty="0" err="1" smtClean="0"/>
              <a:t>orphan</a:t>
            </a:r>
            <a:r>
              <a:rPr lang="nb-NO" sz="2800" noProof="0" dirty="0" smtClean="0"/>
              <a:t> </a:t>
            </a:r>
            <a:r>
              <a:rPr lang="nb-NO" sz="2800" noProof="0" dirty="0" err="1" smtClean="0"/>
              <a:t>disease</a:t>
            </a:r>
            <a:r>
              <a:rPr lang="nb-NO" sz="2800" noProof="0" dirty="0" smtClean="0"/>
              <a:t>”)</a:t>
            </a:r>
            <a:endParaRPr lang="nb-NO" sz="2800" noProof="0" dirty="0"/>
          </a:p>
        </p:txBody>
      </p:sp>
      <p:sp>
        <p:nvSpPr>
          <p:cNvPr id="5" name="Rektangel 3"/>
          <p:cNvSpPr/>
          <p:nvPr/>
        </p:nvSpPr>
        <p:spPr>
          <a:xfrm>
            <a:off x="1694751" y="6089048"/>
            <a:ext cx="8937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The </a:t>
            </a:r>
            <a:r>
              <a:rPr lang="nb-NO" dirty="0" err="1"/>
              <a:t>pharmacologic</a:t>
            </a:r>
            <a:r>
              <a:rPr lang="nb-NO" dirty="0"/>
              <a:t> </a:t>
            </a:r>
            <a:r>
              <a:rPr lang="nb-NO" dirty="0" err="1"/>
              <a:t>treatment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short</a:t>
            </a:r>
            <a:r>
              <a:rPr lang="nb-NO" dirty="0"/>
              <a:t> </a:t>
            </a:r>
            <a:r>
              <a:rPr lang="nb-NO" dirty="0" err="1"/>
              <a:t>bowel</a:t>
            </a:r>
            <a:r>
              <a:rPr lang="nb-NO" dirty="0"/>
              <a:t> </a:t>
            </a:r>
            <a:r>
              <a:rPr lang="nb-NO" dirty="0" err="1"/>
              <a:t>syndrome</a:t>
            </a:r>
            <a:r>
              <a:rPr lang="nb-NO" dirty="0"/>
              <a:t>: </a:t>
            </a:r>
            <a:r>
              <a:rPr lang="nb-NO" dirty="0" err="1"/>
              <a:t>new</a:t>
            </a:r>
            <a:r>
              <a:rPr lang="nb-NO" dirty="0"/>
              <a:t> tricks and </a:t>
            </a:r>
            <a:r>
              <a:rPr lang="nb-NO" dirty="0" err="1"/>
              <a:t>novel</a:t>
            </a:r>
            <a:r>
              <a:rPr lang="nb-NO" dirty="0"/>
              <a:t> agents</a:t>
            </a:r>
            <a:r>
              <a:rPr lang="nb-NO" dirty="0" smtClean="0"/>
              <a:t>.</a:t>
            </a:r>
            <a:endParaRPr lang="nb-NO" dirty="0"/>
          </a:p>
          <a:p>
            <a:r>
              <a:rPr lang="nb-NO" dirty="0"/>
              <a:t>Bechtold ML, </a:t>
            </a:r>
            <a:r>
              <a:rPr lang="nb-NO" dirty="0" smtClean="0"/>
              <a:t>et al. </a:t>
            </a:r>
            <a:r>
              <a:rPr lang="nb-NO" i="1" dirty="0" smtClean="0"/>
              <a:t>Curr </a:t>
            </a:r>
            <a:r>
              <a:rPr lang="nb-NO" i="1" dirty="0"/>
              <a:t>Gastroenterol Rep.</a:t>
            </a:r>
            <a:r>
              <a:rPr lang="nb-NO" dirty="0"/>
              <a:t> 2014;16(7):392</a:t>
            </a:r>
          </a:p>
        </p:txBody>
      </p:sp>
    </p:spTree>
    <p:extLst>
      <p:ext uri="{BB962C8B-B14F-4D97-AF65-F5344CB8AC3E}">
        <p14:creationId xmlns:p14="http://schemas.microsoft.com/office/powerpoint/2010/main" val="80069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2763"/>
            <a:ext cx="10058400" cy="1461297"/>
          </a:xfrm>
        </p:spPr>
        <p:txBody>
          <a:bodyPr/>
          <a:lstStyle/>
          <a:p>
            <a:r>
              <a:rPr lang="nb-NO" noProof="0" dirty="0" smtClean="0"/>
              <a:t>a) </a:t>
            </a:r>
            <a:r>
              <a:rPr lang="nb-NO" noProof="0" dirty="0" smtClean="0">
                <a:solidFill>
                  <a:srgbClr val="00B050"/>
                </a:solidFill>
              </a:rPr>
              <a:t>Proton-pumpe </a:t>
            </a:r>
            <a:r>
              <a:rPr lang="nb-NO" noProof="0" dirty="0" err="1" smtClean="0">
                <a:solidFill>
                  <a:srgbClr val="00B050"/>
                </a:solidFill>
              </a:rPr>
              <a:t>hemmere</a:t>
            </a:r>
            <a:r>
              <a:rPr lang="nb-NO" noProof="0" dirty="0" smtClean="0">
                <a:solidFill>
                  <a:srgbClr val="00B050"/>
                </a:solidFill>
              </a:rPr>
              <a:t> - 1</a:t>
            </a:r>
            <a:endParaRPr lang="nb-NO" noProof="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066" y="1845733"/>
            <a:ext cx="10063084" cy="4526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noProof="0" dirty="0" smtClean="0"/>
              <a:t>Daglig sekresjon hos friske:</a:t>
            </a:r>
          </a:p>
          <a:p>
            <a:pPr lvl="1"/>
            <a:r>
              <a:rPr lang="nb-NO" noProof="0" dirty="0" smtClean="0"/>
              <a:t>Spytt og magesyre 5 l  </a:t>
            </a:r>
          </a:p>
          <a:p>
            <a:pPr lvl="1"/>
            <a:r>
              <a:rPr lang="nb-NO" noProof="0" dirty="0" smtClean="0"/>
              <a:t>Galle og bukspyttkjertel 1 l</a:t>
            </a:r>
          </a:p>
          <a:p>
            <a:pPr lvl="1"/>
            <a:r>
              <a:rPr lang="nb-NO" noProof="0" dirty="0" smtClean="0"/>
              <a:t>Tynntarm 2 l</a:t>
            </a:r>
          </a:p>
          <a:p>
            <a:pPr lvl="1"/>
            <a:r>
              <a:rPr lang="nb-NO" noProof="0" dirty="0" smtClean="0"/>
              <a:t>2 l når </a:t>
            </a:r>
            <a:r>
              <a:rPr lang="nb-NO" noProof="0" dirty="0" err="1" smtClean="0"/>
              <a:t>colon</a:t>
            </a:r>
            <a:r>
              <a:rPr lang="nb-NO" noProof="0" dirty="0" smtClean="0"/>
              <a:t>, 90% absorberes, &lt;200 ml kommer ut</a:t>
            </a:r>
          </a:p>
          <a:p>
            <a:r>
              <a:rPr lang="nb-NO" sz="2800" noProof="0" dirty="0" smtClean="0"/>
              <a:t>Hypergastrinemi skjer like etter reseksjon og kan føre til ulcus</a:t>
            </a:r>
          </a:p>
          <a:p>
            <a:pPr lvl="1"/>
            <a:r>
              <a:rPr lang="nb-NO" noProof="0" dirty="0" smtClean="0"/>
              <a:t>Normalt opp til 1500 ml/dag, kan øke til &gt;4000 ml/dag</a:t>
            </a:r>
          </a:p>
          <a:p>
            <a:r>
              <a:rPr lang="nb-NO" noProof="0" dirty="0" smtClean="0"/>
              <a:t>Bruk høye doser, f.eks.:</a:t>
            </a:r>
          </a:p>
          <a:p>
            <a:pPr lvl="1"/>
            <a:r>
              <a:rPr lang="nb-NO" noProof="0" dirty="0" smtClean="0"/>
              <a:t>Omeprazol 40 mg x 2-3/dag</a:t>
            </a:r>
          </a:p>
        </p:txBody>
      </p:sp>
      <p:sp>
        <p:nvSpPr>
          <p:cNvPr id="4" name="Rektangel 3"/>
          <p:cNvSpPr/>
          <p:nvPr/>
        </p:nvSpPr>
        <p:spPr>
          <a:xfrm>
            <a:off x="3099860" y="634122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/>
              <a:t>Nightingale </a:t>
            </a:r>
            <a:r>
              <a:rPr lang="nb-NO" dirty="0" smtClean="0"/>
              <a:t>et al.  </a:t>
            </a:r>
            <a:r>
              <a:rPr lang="nb-NO" i="1" dirty="0" smtClean="0"/>
              <a:t>Aliment </a:t>
            </a:r>
            <a:r>
              <a:rPr lang="nb-NO" i="1" dirty="0"/>
              <a:t>Pharmacol Ther</a:t>
            </a:r>
            <a:r>
              <a:rPr lang="nb-NO" dirty="0"/>
              <a:t>. 1991;5(4):405–12.</a:t>
            </a:r>
          </a:p>
        </p:txBody>
      </p:sp>
    </p:spTree>
    <p:extLst>
      <p:ext uri="{BB962C8B-B14F-4D97-AF65-F5344CB8AC3E}">
        <p14:creationId xmlns:p14="http://schemas.microsoft.com/office/powerpoint/2010/main" val="54724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2764"/>
            <a:ext cx="10058400" cy="1461296"/>
          </a:xfrm>
        </p:spPr>
        <p:txBody>
          <a:bodyPr/>
          <a:lstStyle/>
          <a:p>
            <a:r>
              <a:rPr lang="nb-NO" noProof="0" dirty="0" smtClean="0"/>
              <a:t>a) </a:t>
            </a:r>
            <a:r>
              <a:rPr lang="nb-NO" noProof="0" dirty="0" smtClean="0">
                <a:solidFill>
                  <a:srgbClr val="00B050"/>
                </a:solidFill>
              </a:rPr>
              <a:t>Proton-pumpe </a:t>
            </a:r>
            <a:r>
              <a:rPr lang="nb-NO" noProof="0" dirty="0" err="1" smtClean="0">
                <a:solidFill>
                  <a:srgbClr val="00B050"/>
                </a:solidFill>
              </a:rPr>
              <a:t>hemmere</a:t>
            </a:r>
            <a:r>
              <a:rPr lang="nb-NO" noProof="0" dirty="0" smtClean="0">
                <a:solidFill>
                  <a:srgbClr val="00B050"/>
                </a:solidFill>
              </a:rPr>
              <a:t> - 2</a:t>
            </a:r>
            <a:endParaRPr lang="nb-NO" noProof="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3200" noProof="0" dirty="0" smtClean="0"/>
              <a:t>Mye syre kan inaktivere pankreasenzymer  </a:t>
            </a:r>
          </a:p>
          <a:p>
            <a:r>
              <a:rPr lang="nb-NO" sz="3200" noProof="0" dirty="0" smtClean="0"/>
              <a:t> Hypergastrinemi gir seg vanligvis etter 3-6 måneder</a:t>
            </a:r>
          </a:p>
          <a:p>
            <a:pPr lvl="1"/>
            <a:r>
              <a:rPr lang="nb-NO" sz="2800" noProof="0" dirty="0" smtClean="0"/>
              <a:t>Da kan de seponeres</a:t>
            </a:r>
          </a:p>
          <a:p>
            <a:r>
              <a:rPr lang="nb-NO" sz="3200" noProof="0" dirty="0" smtClean="0"/>
              <a:t>Langvarig PPI bruk kan:</a:t>
            </a:r>
          </a:p>
          <a:p>
            <a:pPr lvl="1"/>
            <a:r>
              <a:rPr lang="nb-NO" sz="2800" noProof="0" dirty="0" smtClean="0"/>
              <a:t>Redusere absorbsjon av B</a:t>
            </a:r>
            <a:r>
              <a:rPr lang="nb-NO" sz="2800" baseline="-25000" noProof="0" dirty="0" smtClean="0"/>
              <a:t>12</a:t>
            </a:r>
            <a:r>
              <a:rPr lang="nb-NO" sz="2800" noProof="0" dirty="0" smtClean="0"/>
              <a:t> vitamin og magnesium</a:t>
            </a:r>
          </a:p>
          <a:p>
            <a:pPr lvl="1"/>
            <a:r>
              <a:rPr lang="nb-NO" sz="2800" noProof="0" dirty="0" smtClean="0"/>
              <a:t>Føre til bakte</a:t>
            </a:r>
            <a:r>
              <a:rPr lang="nb-NO" sz="2800" dirty="0" err="1" smtClean="0"/>
              <a:t>riell</a:t>
            </a:r>
            <a:r>
              <a:rPr lang="nb-NO" sz="2800" dirty="0" smtClean="0"/>
              <a:t> overvekst i tynntarmen</a:t>
            </a:r>
          </a:p>
          <a:p>
            <a:r>
              <a:rPr lang="nb-NO" sz="3200" dirty="0" smtClean="0"/>
              <a:t>Europa:</a:t>
            </a:r>
          </a:p>
          <a:p>
            <a:pPr lvl="1"/>
            <a:r>
              <a:rPr lang="nb-NO" dirty="0" smtClean="0"/>
              <a:t>PPI gis gjerne år etter år</a:t>
            </a:r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3234267" y="6129196"/>
            <a:ext cx="5927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err="1" smtClean="0"/>
              <a:t>Medscape</a:t>
            </a:r>
            <a:r>
              <a:rPr lang="nb-NO" dirty="0" smtClean="0"/>
              <a:t> artikkel, 2015</a:t>
            </a:r>
          </a:p>
          <a:p>
            <a:r>
              <a:rPr lang="nb-NO" dirty="0" smtClean="0"/>
              <a:t>Burt </a:t>
            </a:r>
            <a:r>
              <a:rPr lang="nb-NO" dirty="0" err="1" smtClean="0"/>
              <a:t>Cagir</a:t>
            </a:r>
            <a:r>
              <a:rPr lang="nb-NO" dirty="0" smtClean="0"/>
              <a:t>. Short-</a:t>
            </a:r>
            <a:r>
              <a:rPr lang="nb-NO" dirty="0" err="1" smtClean="0"/>
              <a:t>bpwel</a:t>
            </a:r>
            <a:r>
              <a:rPr lang="nb-NO" dirty="0" smtClean="0"/>
              <a:t> </a:t>
            </a:r>
            <a:r>
              <a:rPr lang="nb-NO" dirty="0" err="1" smtClean="0"/>
              <a:t>syndrome</a:t>
            </a:r>
            <a:r>
              <a:rPr lang="nb-NO" dirty="0" smtClean="0"/>
              <a:t>. </a:t>
            </a:r>
            <a:r>
              <a:rPr lang="nb-NO" dirty="0" err="1" smtClean="0"/>
              <a:t>Medscape</a:t>
            </a:r>
            <a:r>
              <a:rPr lang="nb-NO" dirty="0" smtClean="0"/>
              <a:t> </a:t>
            </a:r>
            <a:r>
              <a:rPr lang="nb-NO" dirty="0" err="1" smtClean="0"/>
              <a:t>Dec</a:t>
            </a:r>
            <a:r>
              <a:rPr lang="nb-NO" dirty="0" smtClean="0"/>
              <a:t> 02, 2015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229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8917"/>
            <a:ext cx="10058400" cy="1051130"/>
          </a:xfrm>
        </p:spPr>
        <p:txBody>
          <a:bodyPr>
            <a:normAutofit/>
          </a:bodyPr>
          <a:lstStyle/>
          <a:p>
            <a:r>
              <a:rPr lang="en-US" dirty="0" smtClean="0"/>
              <a:t>b) </a:t>
            </a:r>
            <a:r>
              <a:rPr lang="en-US" dirty="0" smtClean="0">
                <a:solidFill>
                  <a:srgbClr val="00B050"/>
                </a:solidFill>
              </a:rPr>
              <a:t>Somatostatin </a:t>
            </a:r>
            <a:r>
              <a:rPr lang="en-US" dirty="0" err="1" smtClean="0">
                <a:solidFill>
                  <a:srgbClr val="00B050"/>
                </a:solidFill>
              </a:rPr>
              <a:t>analoger</a:t>
            </a:r>
            <a:r>
              <a:rPr lang="en-US" dirty="0" smtClean="0">
                <a:solidFill>
                  <a:srgbClr val="00B050"/>
                </a:solidFill>
              </a:rPr>
              <a:t> – </a:t>
            </a:r>
            <a:r>
              <a:rPr lang="en-US" dirty="0" err="1" smtClean="0">
                <a:solidFill>
                  <a:srgbClr val="00B050"/>
                </a:solidFill>
              </a:rPr>
              <a:t>oktreotid</a:t>
            </a:r>
            <a:r>
              <a:rPr lang="en-US" dirty="0" smtClean="0">
                <a:solidFill>
                  <a:srgbClr val="00B050"/>
                </a:solidFill>
              </a:rPr>
              <a:t> - 1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990" y="1634718"/>
            <a:ext cx="8331751" cy="4695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Hemmer:</a:t>
            </a:r>
          </a:p>
          <a:p>
            <a:pPr marL="658368" lvl="1" indent="-457200">
              <a:buFont typeface="+mj-lt"/>
              <a:buAutoNum type="arabicPeriod"/>
            </a:pPr>
            <a:r>
              <a:rPr lang="en-US" sz="2800" dirty="0" smtClean="0"/>
              <a:t>Serotonin</a:t>
            </a:r>
          </a:p>
          <a:p>
            <a:pPr marL="658368" lvl="1" indent="-457200">
              <a:buFont typeface="+mj-lt"/>
              <a:buAutoNum type="arabicPeriod"/>
            </a:pPr>
            <a:r>
              <a:rPr lang="en-US" sz="2800" dirty="0" smtClean="0"/>
              <a:t>Gastrin</a:t>
            </a:r>
          </a:p>
          <a:p>
            <a:pPr marL="658368" lvl="1" indent="-457200">
              <a:buFont typeface="+mj-lt"/>
              <a:buAutoNum type="arabicPeriod"/>
            </a:pPr>
            <a:r>
              <a:rPr lang="en-US" sz="2800" dirty="0" err="1" smtClean="0"/>
              <a:t>Vasoaktivt</a:t>
            </a:r>
            <a:r>
              <a:rPr lang="en-US" sz="2800" dirty="0" smtClean="0"/>
              <a:t> </a:t>
            </a:r>
            <a:r>
              <a:rPr lang="en-US" sz="2800" dirty="0" err="1" smtClean="0"/>
              <a:t>inhibitorisk</a:t>
            </a:r>
            <a:r>
              <a:rPr lang="en-US" sz="2800" dirty="0" smtClean="0"/>
              <a:t> </a:t>
            </a:r>
            <a:r>
              <a:rPr lang="en-US" sz="2800" dirty="0" err="1" smtClean="0"/>
              <a:t>polypeptid</a:t>
            </a:r>
            <a:r>
              <a:rPr lang="en-US" sz="2800" dirty="0" smtClean="0"/>
              <a:t> (VIP)</a:t>
            </a:r>
          </a:p>
          <a:p>
            <a:pPr marL="658368" lvl="1" indent="-457200">
              <a:buFont typeface="+mj-lt"/>
              <a:buAutoNum type="arabicPeriod"/>
            </a:pPr>
            <a:r>
              <a:rPr lang="en-US" sz="2800" dirty="0" err="1" smtClean="0"/>
              <a:t>Sekretin</a:t>
            </a:r>
            <a:endParaRPr lang="en-US" sz="2800" dirty="0" smtClean="0"/>
          </a:p>
          <a:p>
            <a:pPr marL="658368" lvl="1" indent="-457200">
              <a:buFont typeface="+mj-lt"/>
              <a:buAutoNum type="arabicPeriod"/>
            </a:pPr>
            <a:r>
              <a:rPr lang="en-US" sz="2800" dirty="0" err="1" smtClean="0"/>
              <a:t>Motilitin</a:t>
            </a:r>
            <a:endParaRPr lang="en-US" sz="2800" dirty="0" smtClean="0"/>
          </a:p>
          <a:p>
            <a:pPr marL="658368" lvl="1" indent="-457200">
              <a:buFont typeface="+mj-lt"/>
              <a:buAutoNum type="arabicPeriod"/>
            </a:pPr>
            <a:r>
              <a:rPr lang="en-US" sz="2800" dirty="0" err="1" smtClean="0"/>
              <a:t>Pancreatisk</a:t>
            </a:r>
            <a:r>
              <a:rPr lang="en-US" sz="2800" dirty="0" smtClean="0"/>
              <a:t> </a:t>
            </a:r>
            <a:r>
              <a:rPr lang="en-US" sz="2800" dirty="0" err="1" smtClean="0"/>
              <a:t>polypeptid</a:t>
            </a:r>
            <a:endParaRPr lang="en-US" sz="2800" dirty="0" smtClean="0"/>
          </a:p>
          <a:p>
            <a:pPr marL="201168" lvl="1" indent="0">
              <a:spcBef>
                <a:spcPts val="1400"/>
              </a:spcBef>
              <a:buNone/>
            </a:pPr>
            <a:r>
              <a:rPr lang="en-US" sz="2800" dirty="0" smtClean="0"/>
              <a:t>Dose: 500 mcg </a:t>
            </a:r>
            <a:r>
              <a:rPr lang="en-US" sz="2800" dirty="0" err="1" smtClean="0"/>
              <a:t>subkutant</a:t>
            </a:r>
            <a:r>
              <a:rPr lang="en-US" sz="2800" dirty="0" smtClean="0"/>
              <a:t> 3 x per dag  </a:t>
            </a:r>
            <a:endParaRPr lang="en-US" sz="2800" dirty="0"/>
          </a:p>
        </p:txBody>
      </p:sp>
      <p:sp>
        <p:nvSpPr>
          <p:cNvPr id="4" name="Rektangel 3"/>
          <p:cNvSpPr/>
          <p:nvPr/>
        </p:nvSpPr>
        <p:spPr>
          <a:xfrm>
            <a:off x="5723246" y="632111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/>
              <a:t>Baudet S, </a:t>
            </a:r>
            <a:r>
              <a:rPr lang="nb-NO" dirty="0" smtClean="0"/>
              <a:t>et al.  </a:t>
            </a:r>
            <a:r>
              <a:rPr lang="nb-NO" i="1" dirty="0" err="1" smtClean="0"/>
              <a:t>Hepatogastroenterology</a:t>
            </a:r>
            <a:r>
              <a:rPr lang="nb-NO" dirty="0"/>
              <a:t>. 2002;49(45):609–12.</a:t>
            </a:r>
          </a:p>
        </p:txBody>
      </p:sp>
    </p:spTree>
    <p:extLst>
      <p:ext uri="{BB962C8B-B14F-4D97-AF65-F5344CB8AC3E}">
        <p14:creationId xmlns:p14="http://schemas.microsoft.com/office/powerpoint/2010/main" val="150317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72348"/>
            <a:ext cx="10058400" cy="1051130"/>
          </a:xfrm>
        </p:spPr>
        <p:txBody>
          <a:bodyPr>
            <a:normAutofit/>
          </a:bodyPr>
          <a:lstStyle/>
          <a:p>
            <a:r>
              <a:rPr lang="en-US" dirty="0" smtClean="0"/>
              <a:t>b) </a:t>
            </a:r>
            <a:r>
              <a:rPr lang="en-US" dirty="0" err="1" smtClean="0">
                <a:solidFill>
                  <a:srgbClr val="00B050"/>
                </a:solidFill>
              </a:rPr>
              <a:t>Oktreotid</a:t>
            </a:r>
            <a:r>
              <a:rPr lang="en-US" dirty="0" smtClean="0">
                <a:solidFill>
                  <a:srgbClr val="00B050"/>
                </a:solidFill>
              </a:rPr>
              <a:t> - 2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85351"/>
            <a:ext cx="10058400" cy="4233333"/>
          </a:xfrm>
        </p:spPr>
        <p:txBody>
          <a:bodyPr>
            <a:normAutofit/>
          </a:bodyPr>
          <a:lstStyle/>
          <a:p>
            <a:r>
              <a:rPr lang="nb-NO" dirty="0" smtClean="0"/>
              <a:t>Flere ulemper:</a:t>
            </a:r>
          </a:p>
          <a:p>
            <a:pPr lvl="1"/>
            <a:r>
              <a:rPr lang="nb-NO" dirty="0" smtClean="0"/>
              <a:t>Økt risiko for gallesteiner</a:t>
            </a:r>
          </a:p>
          <a:p>
            <a:pPr lvl="1"/>
            <a:r>
              <a:rPr lang="nb-NO" dirty="0" smtClean="0"/>
              <a:t>Alvorlige endringer i glukose</a:t>
            </a:r>
          </a:p>
          <a:p>
            <a:pPr lvl="2"/>
            <a:r>
              <a:rPr lang="nb-NO" dirty="0" smtClean="0"/>
              <a:t>Effekt på insulin og glukagon</a:t>
            </a:r>
          </a:p>
          <a:p>
            <a:pPr lvl="1"/>
            <a:r>
              <a:rPr lang="nb-NO" dirty="0" smtClean="0"/>
              <a:t>Kostbart</a:t>
            </a:r>
          </a:p>
          <a:p>
            <a:pPr lvl="1"/>
            <a:r>
              <a:rPr lang="nb-NO" dirty="0" smtClean="0"/>
              <a:t>Må sprøytes subkutant</a:t>
            </a:r>
          </a:p>
          <a:p>
            <a:pPr lvl="1"/>
            <a:r>
              <a:rPr lang="nb-NO" dirty="0" smtClean="0"/>
              <a:t>Rask </a:t>
            </a:r>
            <a:r>
              <a:rPr lang="nb-NO" dirty="0" err="1" smtClean="0"/>
              <a:t>tachyfylakse</a:t>
            </a:r>
            <a:r>
              <a:rPr lang="nb-NO" dirty="0" smtClean="0"/>
              <a:t> og tap av klinisk effekt i løpet av noen få dager</a:t>
            </a:r>
          </a:p>
          <a:p>
            <a:pPr>
              <a:spcBef>
                <a:spcPts val="2200"/>
              </a:spcBef>
            </a:pPr>
            <a:r>
              <a:rPr lang="nb-NO" dirty="0" smtClean="0"/>
              <a:t>Ikke førstelinje valg ved SBS</a:t>
            </a:r>
          </a:p>
          <a:p>
            <a:pPr lvl="1"/>
            <a:r>
              <a:rPr lang="nb-NO" dirty="0" smtClean="0"/>
              <a:t>Kan forsøkes ved alvorlig diaré og malabsorpsjon som ikke svarer på annen medisinsk behandling</a:t>
            </a:r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5723246" y="632111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/>
              <a:t>Baudet S, </a:t>
            </a:r>
            <a:r>
              <a:rPr lang="nb-NO" dirty="0" smtClean="0"/>
              <a:t>et al.  </a:t>
            </a:r>
            <a:r>
              <a:rPr lang="nb-NO" i="1" dirty="0" err="1" smtClean="0"/>
              <a:t>Hepatogastroenterology</a:t>
            </a:r>
            <a:r>
              <a:rPr lang="nb-NO" dirty="0"/>
              <a:t>. 2002;49(45):609–12.</a:t>
            </a:r>
          </a:p>
        </p:txBody>
      </p:sp>
    </p:spTree>
    <p:extLst>
      <p:ext uri="{BB962C8B-B14F-4D97-AF65-F5344CB8AC3E}">
        <p14:creationId xmlns:p14="http://schemas.microsoft.com/office/powerpoint/2010/main" val="318482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2763"/>
            <a:ext cx="10058400" cy="1529663"/>
          </a:xfrm>
        </p:spPr>
        <p:txBody>
          <a:bodyPr/>
          <a:lstStyle/>
          <a:p>
            <a:r>
              <a:rPr lang="en-US" dirty="0" smtClean="0"/>
              <a:t>c) </a:t>
            </a:r>
            <a:r>
              <a:rPr lang="en-US" dirty="0" err="1">
                <a:solidFill>
                  <a:srgbClr val="00B050"/>
                </a:solidFill>
              </a:rPr>
              <a:t>K</a:t>
            </a:r>
            <a:r>
              <a:rPr lang="en-US" dirty="0" err="1" smtClean="0">
                <a:solidFill>
                  <a:srgbClr val="00B050"/>
                </a:solidFill>
              </a:rPr>
              <a:t>lonidin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4358" y="1305008"/>
            <a:ext cx="6064370" cy="4838944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Alfa-</a:t>
            </a:r>
            <a:r>
              <a:rPr lang="nb-NO" dirty="0" err="1" smtClean="0"/>
              <a:t>adrenergisk</a:t>
            </a:r>
            <a:r>
              <a:rPr lang="nb-NO" dirty="0" smtClean="0"/>
              <a:t> </a:t>
            </a:r>
            <a:r>
              <a:rPr lang="nb-NO" dirty="0" err="1" smtClean="0"/>
              <a:t>agonist</a:t>
            </a:r>
            <a:endParaRPr lang="nb-NO" dirty="0" smtClean="0"/>
          </a:p>
          <a:p>
            <a:pPr lvl="1"/>
            <a:r>
              <a:rPr lang="nb-NO" dirty="0" err="1" smtClean="0"/>
              <a:t>Antihypertensivum</a:t>
            </a:r>
            <a:endParaRPr lang="nb-NO" dirty="0" smtClean="0"/>
          </a:p>
          <a:p>
            <a:r>
              <a:rPr lang="nb-NO" dirty="0" smtClean="0"/>
              <a:t>Reduserer tap av tarmvæske og elektrolytter med opp til 700-1400 ml/dag</a:t>
            </a:r>
          </a:p>
          <a:p>
            <a:r>
              <a:rPr lang="nb-NO" dirty="0" smtClean="0"/>
              <a:t>Dose:</a:t>
            </a:r>
          </a:p>
          <a:p>
            <a:pPr lvl="1"/>
            <a:r>
              <a:rPr lang="nb-NO" dirty="0" smtClean="0"/>
              <a:t>0,1-0,2 mg per os x 2 daglig</a:t>
            </a:r>
          </a:p>
          <a:p>
            <a:pPr lvl="1"/>
            <a:r>
              <a:rPr lang="nb-NO" dirty="0" smtClean="0"/>
              <a:t>Kan appliseres på huden</a:t>
            </a:r>
          </a:p>
          <a:p>
            <a:r>
              <a:rPr lang="nb-NO" dirty="0" smtClean="0"/>
              <a:t>Bivirkninger:</a:t>
            </a:r>
          </a:p>
          <a:p>
            <a:pPr lvl="1"/>
            <a:r>
              <a:rPr lang="nb-NO" dirty="0" smtClean="0"/>
              <a:t>Senker blodtrykk, ortostatisme</a:t>
            </a:r>
          </a:p>
          <a:p>
            <a:pPr lvl="1"/>
            <a:r>
              <a:rPr lang="nb-NO" dirty="0" smtClean="0"/>
              <a:t>Bare begrenset effektivitet</a:t>
            </a:r>
          </a:p>
          <a:p>
            <a:r>
              <a:rPr lang="nb-NO" dirty="0" smtClean="0"/>
              <a:t>Indikasjon:</a:t>
            </a:r>
          </a:p>
          <a:p>
            <a:pPr lvl="1"/>
            <a:r>
              <a:rPr lang="nb-NO" dirty="0" smtClean="0"/>
              <a:t>“High-output” jejunostomi </a:t>
            </a:r>
            <a:br>
              <a:rPr lang="nb-NO" dirty="0" smtClean="0"/>
            </a:br>
            <a:r>
              <a:rPr lang="nb-NO" dirty="0" smtClean="0"/>
              <a:t>som ikke kan kontrollers med </a:t>
            </a:r>
            <a:br>
              <a:rPr lang="nb-NO" dirty="0" smtClean="0"/>
            </a:br>
            <a:r>
              <a:rPr lang="nb-NO" dirty="0" smtClean="0"/>
              <a:t>andre medisiner</a:t>
            </a:r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5958254" y="62952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/>
              <a:t>McDoniel K, </a:t>
            </a:r>
            <a:r>
              <a:rPr lang="nb-NO" dirty="0" smtClean="0"/>
              <a:t>et al.  </a:t>
            </a:r>
            <a:r>
              <a:rPr lang="nb-NO" i="1" dirty="0" smtClean="0"/>
              <a:t>J </a:t>
            </a:r>
            <a:r>
              <a:rPr lang="nb-NO" i="1" dirty="0"/>
              <a:t>Parenter </a:t>
            </a:r>
            <a:r>
              <a:rPr lang="nb-NO" i="1" dirty="0" smtClean="0"/>
              <a:t>Enteral Nutr</a:t>
            </a:r>
            <a:r>
              <a:rPr lang="nb-NO" dirty="0"/>
              <a:t>. 2004;28(4):265–8.</a:t>
            </a:r>
          </a:p>
        </p:txBody>
      </p:sp>
    </p:spTree>
    <p:extLst>
      <p:ext uri="{BB962C8B-B14F-4D97-AF65-F5344CB8AC3E}">
        <p14:creationId xmlns:p14="http://schemas.microsoft.com/office/powerpoint/2010/main" val="321907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561" y="42764"/>
            <a:ext cx="11135170" cy="1504026"/>
          </a:xfrm>
        </p:spPr>
        <p:txBody>
          <a:bodyPr/>
          <a:lstStyle/>
          <a:p>
            <a:r>
              <a:rPr lang="nb-NO" noProof="0" dirty="0" smtClean="0">
                <a:solidFill>
                  <a:srgbClr val="7030A0"/>
                </a:solidFill>
              </a:rPr>
              <a:t>3. Bakteriell overvekst i tynntarm (SIBO) - 1</a:t>
            </a:r>
            <a:endParaRPr lang="nb-NO" noProof="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0274" y="2171700"/>
            <a:ext cx="8955405" cy="4107179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lphaLcParenR"/>
            </a:pPr>
            <a:r>
              <a:rPr lang="nb-NO" sz="3600" noProof="0" dirty="0" smtClean="0"/>
              <a:t>Antibiotika</a:t>
            </a:r>
          </a:p>
          <a:p>
            <a:pPr marL="514350" indent="-514350">
              <a:spcBef>
                <a:spcPts val="2400"/>
              </a:spcBef>
              <a:buFont typeface="+mj-lt"/>
              <a:buAutoNum type="alphaLcParenR"/>
            </a:pPr>
            <a:r>
              <a:rPr lang="nb-NO" sz="3600" noProof="0" dirty="0" err="1" smtClean="0"/>
              <a:t>Probiotika</a:t>
            </a:r>
            <a:endParaRPr lang="nb-NO" sz="3600" noProof="0" dirty="0" smtClean="0"/>
          </a:p>
          <a:p>
            <a:pPr marL="0" indent="0">
              <a:spcBef>
                <a:spcPts val="2400"/>
              </a:spcBef>
              <a:buNone/>
            </a:pPr>
            <a:endParaRPr lang="nb-NO" sz="3600" noProof="0" dirty="0"/>
          </a:p>
        </p:txBody>
      </p:sp>
      <p:sp>
        <p:nvSpPr>
          <p:cNvPr id="4" name="Rektangel 3"/>
          <p:cNvSpPr/>
          <p:nvPr/>
        </p:nvSpPr>
        <p:spPr>
          <a:xfrm>
            <a:off x="3099860" y="634122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/>
              <a:t>Nightingale </a:t>
            </a:r>
            <a:r>
              <a:rPr lang="nb-NO" dirty="0" smtClean="0"/>
              <a:t>et al.  </a:t>
            </a:r>
            <a:r>
              <a:rPr lang="nb-NO" i="1" dirty="0" smtClean="0"/>
              <a:t>Aliment </a:t>
            </a:r>
            <a:r>
              <a:rPr lang="nb-NO" i="1" dirty="0"/>
              <a:t>Pharmacol Ther</a:t>
            </a:r>
            <a:r>
              <a:rPr lang="nb-NO" dirty="0"/>
              <a:t>. 1991;5(4):405–12.</a:t>
            </a:r>
          </a:p>
        </p:txBody>
      </p:sp>
    </p:spTree>
    <p:extLst>
      <p:ext uri="{BB962C8B-B14F-4D97-AF65-F5344CB8AC3E}">
        <p14:creationId xmlns:p14="http://schemas.microsoft.com/office/powerpoint/2010/main" val="105541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SIBO - 2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71700"/>
            <a:ext cx="10058400" cy="4107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Kan skje hos pasienter med langvarig PPI bruk eller hos de som mangler </a:t>
            </a:r>
            <a:r>
              <a:rPr lang="nb-NO" sz="2800" dirty="0" err="1" smtClean="0"/>
              <a:t>ileocøkal</a:t>
            </a:r>
            <a:r>
              <a:rPr lang="nb-NO" sz="2800" dirty="0" smtClean="0"/>
              <a:t> klaff</a:t>
            </a:r>
          </a:p>
          <a:p>
            <a:pPr marL="0" indent="0">
              <a:buNone/>
            </a:pPr>
            <a:r>
              <a:rPr lang="nb-NO" sz="2800" dirty="0" smtClean="0"/>
              <a:t>Glukose hydrogen pusteprøve</a:t>
            </a:r>
          </a:p>
          <a:p>
            <a:pPr marL="0" indent="0">
              <a:buNone/>
            </a:pPr>
            <a:r>
              <a:rPr lang="nb-NO" sz="2800" dirty="0" smtClean="0"/>
              <a:t>Gullstandard:</a:t>
            </a:r>
          </a:p>
          <a:p>
            <a:pPr marL="0" indent="0">
              <a:buNone/>
            </a:pPr>
            <a:r>
              <a:rPr lang="nb-NO" sz="2800" dirty="0" smtClean="0"/>
              <a:t>	&gt;10</a:t>
            </a:r>
            <a:r>
              <a:rPr lang="nb-NO" sz="2800" baseline="30000" dirty="0" smtClean="0"/>
              <a:t>5</a:t>
            </a:r>
            <a:r>
              <a:rPr lang="nb-NO" sz="2800" dirty="0" smtClean="0"/>
              <a:t> bakterier/ml i tynntarmen ved endoskopi</a:t>
            </a:r>
          </a:p>
          <a:p>
            <a:endParaRPr lang="nb-NO" sz="2800" dirty="0"/>
          </a:p>
        </p:txBody>
      </p:sp>
      <p:sp>
        <p:nvSpPr>
          <p:cNvPr id="4" name="Rektangel 3"/>
          <p:cNvSpPr/>
          <p:nvPr/>
        </p:nvSpPr>
        <p:spPr>
          <a:xfrm>
            <a:off x="3099860" y="634122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/>
              <a:t>Nightingale </a:t>
            </a:r>
            <a:r>
              <a:rPr lang="nb-NO" dirty="0" smtClean="0"/>
              <a:t>et al.  </a:t>
            </a:r>
            <a:r>
              <a:rPr lang="nb-NO" i="1" dirty="0" smtClean="0"/>
              <a:t>Aliment </a:t>
            </a:r>
            <a:r>
              <a:rPr lang="nb-NO" i="1" dirty="0"/>
              <a:t>Pharmacol Ther</a:t>
            </a:r>
            <a:r>
              <a:rPr lang="nb-NO" dirty="0"/>
              <a:t>. 1991;5(4):405–12.</a:t>
            </a:r>
          </a:p>
        </p:txBody>
      </p:sp>
    </p:spTree>
    <p:extLst>
      <p:ext uri="{BB962C8B-B14F-4D97-AF65-F5344CB8AC3E}">
        <p14:creationId xmlns:p14="http://schemas.microsoft.com/office/powerpoint/2010/main" val="53753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smtClean="0"/>
              <a:t>SIBO – 3: </a:t>
            </a:r>
            <a:r>
              <a:rPr lang="nb-NO" noProof="0" dirty="0" smtClean="0">
                <a:solidFill>
                  <a:srgbClr val="00B050"/>
                </a:solidFill>
              </a:rPr>
              <a:t>Antibiotika og </a:t>
            </a:r>
            <a:r>
              <a:rPr lang="nb-NO" noProof="0" dirty="0" err="1" smtClean="0">
                <a:solidFill>
                  <a:srgbClr val="00B050"/>
                </a:solidFill>
              </a:rPr>
              <a:t>probiotika</a:t>
            </a:r>
            <a:r>
              <a:rPr lang="nb-NO" noProof="0" dirty="0" smtClean="0">
                <a:solidFill>
                  <a:srgbClr val="00B050"/>
                </a:solidFill>
              </a:rPr>
              <a:t> 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5974"/>
            <a:ext cx="10058400" cy="4192905"/>
          </a:xfrm>
        </p:spPr>
        <p:txBody>
          <a:bodyPr>
            <a:normAutofit/>
          </a:bodyPr>
          <a:lstStyle/>
          <a:p>
            <a:r>
              <a:rPr lang="nb-NO" sz="2800" noProof="0" dirty="0" smtClean="0"/>
              <a:t>Antibiotika</a:t>
            </a:r>
          </a:p>
          <a:p>
            <a:pPr lvl="1"/>
            <a:r>
              <a:rPr lang="nb-NO" sz="2800" noProof="0" dirty="0" smtClean="0"/>
              <a:t>Spesielt hvis </a:t>
            </a:r>
            <a:r>
              <a:rPr lang="nb-NO" sz="2800" noProof="0" dirty="0" err="1" smtClean="0"/>
              <a:t>ileocøkal</a:t>
            </a:r>
            <a:r>
              <a:rPr lang="nb-NO" sz="2800" noProof="0" dirty="0" smtClean="0"/>
              <a:t> klaff mangler</a:t>
            </a:r>
          </a:p>
          <a:p>
            <a:pPr lvl="1"/>
            <a:r>
              <a:rPr lang="nb-NO" sz="2800" noProof="0" dirty="0" smtClean="0"/>
              <a:t>Kan prøves ved oppblåsthet og massiv diaré</a:t>
            </a:r>
          </a:p>
          <a:p>
            <a:pPr lvl="1"/>
            <a:r>
              <a:rPr lang="nb-NO" sz="2800" dirty="0" smtClean="0"/>
              <a:t>Tas</a:t>
            </a:r>
            <a:r>
              <a:rPr lang="nb-NO" sz="2800" noProof="0" dirty="0" smtClean="0"/>
              <a:t> i 7-10 dager</a:t>
            </a:r>
          </a:p>
          <a:p>
            <a:pPr lvl="1"/>
            <a:r>
              <a:rPr lang="nb-NO" sz="2800" noProof="0" dirty="0" smtClean="0"/>
              <a:t>Langvarige, roterende kurer hjelper ikke</a:t>
            </a:r>
          </a:p>
          <a:p>
            <a:pPr>
              <a:spcBef>
                <a:spcPts val="2400"/>
              </a:spcBef>
            </a:pPr>
            <a:r>
              <a:rPr lang="nb-NO" sz="2800" noProof="0" dirty="0" err="1" smtClean="0"/>
              <a:t>Probiotika</a:t>
            </a:r>
            <a:endParaRPr lang="nb-NO" sz="2800" noProof="0" dirty="0" smtClean="0"/>
          </a:p>
          <a:p>
            <a:pPr lvl="1"/>
            <a:r>
              <a:rPr lang="nb-NO" sz="2800" noProof="0" dirty="0" smtClean="0"/>
              <a:t>Lite data finnes</a:t>
            </a:r>
            <a:endParaRPr lang="nb-NO" sz="2800" noProof="0" dirty="0"/>
          </a:p>
        </p:txBody>
      </p:sp>
      <p:sp>
        <p:nvSpPr>
          <p:cNvPr id="4" name="Rektangel 3"/>
          <p:cNvSpPr/>
          <p:nvPr/>
        </p:nvSpPr>
        <p:spPr>
          <a:xfrm>
            <a:off x="3099860" y="634122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/>
              <a:t>Nightingale </a:t>
            </a:r>
            <a:r>
              <a:rPr lang="nb-NO" dirty="0" smtClean="0"/>
              <a:t>et al.  </a:t>
            </a:r>
            <a:r>
              <a:rPr lang="nb-NO" i="1" dirty="0" smtClean="0"/>
              <a:t>Aliment </a:t>
            </a:r>
            <a:r>
              <a:rPr lang="nb-NO" i="1" dirty="0"/>
              <a:t>Pharmacol Ther</a:t>
            </a:r>
            <a:r>
              <a:rPr lang="nb-NO" dirty="0"/>
              <a:t>. 1991;5(4):405–12.</a:t>
            </a:r>
          </a:p>
        </p:txBody>
      </p:sp>
    </p:spTree>
    <p:extLst>
      <p:ext uri="{BB962C8B-B14F-4D97-AF65-F5344CB8AC3E}">
        <p14:creationId xmlns:p14="http://schemas.microsoft.com/office/powerpoint/2010/main" val="415319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smtClean="0"/>
              <a:t>4. </a:t>
            </a:r>
            <a:r>
              <a:rPr lang="nb-NO" noProof="0" dirty="0" smtClean="0">
                <a:solidFill>
                  <a:srgbClr val="7030A0"/>
                </a:solidFill>
              </a:rPr>
              <a:t>Trofiske midler, vekstfaktorer</a:t>
            </a:r>
            <a:endParaRPr lang="nb-NO" noProof="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9210" y="2119943"/>
            <a:ext cx="8669655" cy="4107180"/>
          </a:xfrm>
        </p:spPr>
        <p:txBody>
          <a:bodyPr>
            <a:normAutofit fontScale="92500"/>
          </a:bodyPr>
          <a:lstStyle/>
          <a:p>
            <a:pPr marL="514350" indent="-514350">
              <a:spcBef>
                <a:spcPts val="3000"/>
              </a:spcBef>
              <a:buFont typeface="+mj-lt"/>
              <a:buAutoNum type="alphaLcParenR"/>
            </a:pPr>
            <a:r>
              <a:rPr lang="nb-NO" sz="3600" dirty="0"/>
              <a:t>Glutamin  – FDA </a:t>
            </a:r>
            <a:r>
              <a:rPr lang="nb-NO" sz="3600" noProof="0" dirty="0" smtClean="0"/>
              <a:t>godkjent i 2003</a:t>
            </a:r>
          </a:p>
          <a:p>
            <a:pPr marL="514350" indent="-514350">
              <a:spcBef>
                <a:spcPts val="3000"/>
              </a:spcBef>
              <a:buFont typeface="+mj-lt"/>
              <a:buAutoNum type="alphaLcParenR"/>
            </a:pPr>
            <a:r>
              <a:rPr lang="nb-NO" sz="3600" noProof="0" dirty="0" smtClean="0"/>
              <a:t>Veksthormon – FDA godkjent i 2004</a:t>
            </a:r>
          </a:p>
          <a:p>
            <a:pPr marL="514350" indent="-514350">
              <a:spcBef>
                <a:spcPts val="3000"/>
              </a:spcBef>
              <a:buFont typeface="+mj-lt"/>
              <a:buAutoNum type="alphaLcParenR"/>
            </a:pPr>
            <a:r>
              <a:rPr lang="nb-NO" sz="3600" noProof="0" dirty="0" smtClean="0"/>
              <a:t>Teduglutid – FDA godkjent i 2012, siden i EU</a:t>
            </a:r>
          </a:p>
          <a:p>
            <a:pPr marL="806958" lvl="1" indent="-514350">
              <a:spcBef>
                <a:spcPts val="3000"/>
              </a:spcBef>
              <a:buFont typeface="+mj-lt"/>
              <a:buAutoNum type="alphaLcParenR"/>
            </a:pPr>
            <a:r>
              <a:rPr lang="nb-NO" sz="3400" noProof="0" dirty="0" smtClean="0"/>
              <a:t>NPS </a:t>
            </a:r>
            <a:r>
              <a:rPr lang="nb-NO" sz="3400" noProof="0" dirty="0" err="1" smtClean="0"/>
              <a:t>Pharmaceutical</a:t>
            </a:r>
            <a:r>
              <a:rPr lang="nb-NO" sz="3400" noProof="0" dirty="0" smtClean="0"/>
              <a:t> først</a:t>
            </a:r>
          </a:p>
          <a:p>
            <a:pPr marL="806958" lvl="1" indent="-514350">
              <a:spcBef>
                <a:spcPts val="3000"/>
              </a:spcBef>
              <a:buFont typeface="+mj-lt"/>
              <a:buAutoNum type="alphaLcParenR"/>
            </a:pPr>
            <a:r>
              <a:rPr lang="nb-NO" sz="3400" noProof="0" dirty="0" err="1" smtClean="0"/>
              <a:t>Shire</a:t>
            </a:r>
            <a:r>
              <a:rPr lang="nb-NO" sz="3400" noProof="0" dirty="0" smtClean="0"/>
              <a:t> kjøpte senere rettighetene</a:t>
            </a:r>
            <a:endParaRPr lang="nb-NO" sz="3400" noProof="0" dirty="0"/>
          </a:p>
        </p:txBody>
      </p:sp>
    </p:spTree>
    <p:extLst>
      <p:ext uri="{BB962C8B-B14F-4D97-AF65-F5344CB8AC3E}">
        <p14:creationId xmlns:p14="http://schemas.microsoft.com/office/powerpoint/2010/main" val="333418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77" y="110148"/>
            <a:ext cx="10515600" cy="1024955"/>
          </a:xfrm>
        </p:spPr>
        <p:txBody>
          <a:bodyPr/>
          <a:lstStyle/>
          <a:p>
            <a:r>
              <a:rPr lang="nb-NO" dirty="0" smtClean="0"/>
              <a:t>a &amp; b) </a:t>
            </a:r>
            <a:r>
              <a:rPr lang="nb-NO" dirty="0" smtClean="0">
                <a:solidFill>
                  <a:srgbClr val="00B050"/>
                </a:solidFill>
              </a:rPr>
              <a:t>Veksthormon og glutamin</a:t>
            </a:r>
            <a:endParaRPr lang="nb-NO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8" y="1135103"/>
            <a:ext cx="10058400" cy="551188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Glutamin</a:t>
            </a:r>
            <a:r>
              <a:rPr lang="en-US" dirty="0" smtClean="0"/>
              <a:t> is a primary energy </a:t>
            </a:r>
            <a:r>
              <a:rPr lang="en-US" dirty="0"/>
              <a:t>source </a:t>
            </a:r>
            <a:r>
              <a:rPr lang="en-US" dirty="0" smtClean="0"/>
              <a:t>for the enterocyte (</a:t>
            </a:r>
            <a:r>
              <a:rPr lang="en-US" dirty="0" err="1" smtClean="0"/>
              <a:t>NutreStore</a:t>
            </a:r>
            <a:r>
              <a:rPr lang="en-US" dirty="0" smtClean="0"/>
              <a:t>®)</a:t>
            </a:r>
          </a:p>
          <a:p>
            <a:r>
              <a:rPr lang="en-US" dirty="0" err="1" smtClean="0"/>
              <a:t>rhGH</a:t>
            </a:r>
            <a:r>
              <a:rPr lang="en-US" dirty="0" smtClean="0"/>
              <a:t>: Recombinant human growth hormone (</a:t>
            </a:r>
            <a:r>
              <a:rPr lang="en-US" dirty="0" err="1" smtClean="0"/>
              <a:t>somatropin</a:t>
            </a:r>
            <a:r>
              <a:rPr lang="en-US" dirty="0" smtClean="0"/>
              <a:t>, </a:t>
            </a:r>
            <a:r>
              <a:rPr lang="en-US" dirty="0" err="1" smtClean="0"/>
              <a:t>Zorbtive</a:t>
            </a:r>
            <a:r>
              <a:rPr lang="en-US" dirty="0" smtClean="0"/>
              <a:t>®)</a:t>
            </a:r>
          </a:p>
          <a:p>
            <a:pPr marL="0" indent="0">
              <a:buNone/>
            </a:pPr>
            <a:r>
              <a:rPr lang="en-US" dirty="0" smtClean="0"/>
              <a:t> Expensive</a:t>
            </a:r>
          </a:p>
          <a:p>
            <a:pPr marL="0" indent="0">
              <a:buNone/>
            </a:pPr>
            <a:r>
              <a:rPr lang="en-US" dirty="0" smtClean="0"/>
              <a:t> Conflicting evidence</a:t>
            </a:r>
          </a:p>
          <a:p>
            <a:pPr lvl="1"/>
            <a:r>
              <a:rPr lang="en-US" dirty="0" smtClean="0"/>
              <a:t>Several studies show that it does not work</a:t>
            </a:r>
          </a:p>
          <a:p>
            <a:r>
              <a:rPr lang="en-US" dirty="0" smtClean="0"/>
              <a:t>If it works then the increase in weight and lean body mass are only temporary</a:t>
            </a:r>
          </a:p>
          <a:p>
            <a:r>
              <a:rPr lang="en-US" dirty="0"/>
              <a:t>There is little support </a:t>
            </a:r>
            <a:r>
              <a:rPr lang="en-US" dirty="0" smtClean="0"/>
              <a:t>for use </a:t>
            </a:r>
            <a:r>
              <a:rPr lang="en-US" dirty="0"/>
              <a:t>of either growth hormone or glutamine, due to lack </a:t>
            </a:r>
            <a:r>
              <a:rPr lang="en-US" dirty="0" smtClean="0"/>
              <a:t>of robust </a:t>
            </a:r>
            <a:r>
              <a:rPr lang="en-US" dirty="0"/>
              <a:t>clinical data demonstrating </a:t>
            </a:r>
            <a:r>
              <a:rPr lang="en-US" dirty="0" smtClean="0"/>
              <a:t>efficacy</a:t>
            </a:r>
          </a:p>
          <a:p>
            <a:r>
              <a:rPr lang="en-US" dirty="0" smtClean="0"/>
              <a:t>Indication:</a:t>
            </a:r>
          </a:p>
          <a:p>
            <a:pPr lvl="1"/>
            <a:r>
              <a:rPr lang="en-US" dirty="0" smtClean="0"/>
              <a:t>Consider only in those who fail all other </a:t>
            </a:r>
            <a:br>
              <a:rPr lang="en-US" dirty="0" smtClean="0"/>
            </a:br>
            <a:r>
              <a:rPr lang="en-US" dirty="0" smtClean="0"/>
              <a:t>therapies</a:t>
            </a:r>
          </a:p>
          <a:p>
            <a:pPr lvl="1"/>
            <a:r>
              <a:rPr lang="en-US" dirty="0" smtClean="0"/>
              <a:t>Approved in USA but </a:t>
            </a:r>
            <a:r>
              <a:rPr lang="en-US" u="sng" dirty="0" smtClean="0"/>
              <a:t>not in EU </a:t>
            </a:r>
            <a:br>
              <a:rPr lang="en-US" u="sng" dirty="0" smtClean="0"/>
            </a:br>
            <a:r>
              <a:rPr lang="en-US" u="sng" dirty="0" smtClean="0"/>
              <a:t>or Switzerland</a:t>
            </a:r>
            <a:endParaRPr lang="en-US" u="sng" dirty="0"/>
          </a:p>
        </p:txBody>
      </p:sp>
      <p:sp>
        <p:nvSpPr>
          <p:cNvPr id="4" name="Rektangel 3"/>
          <p:cNvSpPr/>
          <p:nvPr/>
        </p:nvSpPr>
        <p:spPr>
          <a:xfrm>
            <a:off x="5036953" y="6308649"/>
            <a:ext cx="6958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Wales PW, </a:t>
            </a:r>
            <a:r>
              <a:rPr lang="nb-NO" dirty="0" smtClean="0"/>
              <a:t>et al. </a:t>
            </a:r>
            <a:r>
              <a:rPr lang="nb-NO" i="1" dirty="0" smtClean="0"/>
              <a:t>The Cochrane </a:t>
            </a:r>
            <a:r>
              <a:rPr lang="nb-NO" i="1" dirty="0"/>
              <a:t>database of systematic reviews. </a:t>
            </a:r>
            <a:r>
              <a:rPr lang="nb-NO" dirty="0"/>
              <a:t>2010 (6</a:t>
            </a:r>
            <a:r>
              <a:rPr lang="nb-NO" dirty="0" smtClean="0"/>
              <a:t>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332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</p:spPr>
        <p:txBody>
          <a:bodyPr/>
          <a:lstStyle/>
          <a:p>
            <a:r>
              <a:rPr lang="en-US" dirty="0" smtClean="0"/>
              <a:t>SBS - </a:t>
            </a:r>
            <a:r>
              <a:rPr lang="en-US" dirty="0" err="1" smtClean="0"/>
              <a:t>årsaker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314450"/>
            <a:ext cx="10515600" cy="4862513"/>
          </a:xfrm>
        </p:spPr>
        <p:txBody>
          <a:bodyPr>
            <a:normAutofit fontScale="85000" lnSpcReduction="20000"/>
          </a:bodyPr>
          <a:lstStyle/>
          <a:p>
            <a:r>
              <a:rPr lang="nb-NO" dirty="0" err="1" smtClean="0"/>
              <a:t>Crohns</a:t>
            </a:r>
            <a:r>
              <a:rPr lang="nb-NO" dirty="0" smtClean="0"/>
              <a:t> sykdom</a:t>
            </a:r>
          </a:p>
          <a:p>
            <a:pPr lvl="1"/>
            <a:r>
              <a:rPr lang="nb-NO" dirty="0" smtClean="0"/>
              <a:t>Én operasjon øker risikoen for flere operasjon(er)</a:t>
            </a:r>
          </a:p>
          <a:p>
            <a:pPr lvl="1"/>
            <a:r>
              <a:rPr lang="nb-NO" dirty="0" smtClean="0"/>
              <a:t>Det som er igjen er ikke alltid frisk tarm</a:t>
            </a:r>
          </a:p>
          <a:p>
            <a:pPr lvl="1"/>
            <a:r>
              <a:rPr lang="nb-NO" dirty="0" smtClean="0"/>
              <a:t>Var tidligere den vanligste årsaken</a:t>
            </a:r>
          </a:p>
          <a:p>
            <a:pPr lvl="1"/>
            <a:r>
              <a:rPr lang="nb-NO" dirty="0" smtClean="0"/>
              <a:t>Mindre vanlig nå, evt. pga. sterke </a:t>
            </a:r>
            <a:r>
              <a:rPr lang="nb-NO" dirty="0" err="1" smtClean="0"/>
              <a:t>immunosuppressiva</a:t>
            </a:r>
            <a:endParaRPr lang="nb-NO" dirty="0" smtClean="0"/>
          </a:p>
          <a:p>
            <a:r>
              <a:rPr lang="nb-NO" dirty="0" smtClean="0"/>
              <a:t>Kirurgiske komplikasjoner</a:t>
            </a:r>
          </a:p>
          <a:p>
            <a:pPr lvl="1"/>
            <a:r>
              <a:rPr lang="nb-NO" dirty="0" smtClean="0"/>
              <a:t>Er blitt en a de vanligste årsakene</a:t>
            </a:r>
          </a:p>
          <a:p>
            <a:pPr lvl="1"/>
            <a:r>
              <a:rPr lang="nb-NO" dirty="0" smtClean="0"/>
              <a:t>Utilsiktet traume, </a:t>
            </a:r>
            <a:r>
              <a:rPr lang="nb-NO" dirty="0" err="1" smtClean="0"/>
              <a:t>karskade</a:t>
            </a:r>
            <a:r>
              <a:rPr lang="nb-NO" dirty="0" smtClean="0"/>
              <a:t>, fistler, infeksjoner, obstruksjon pga. </a:t>
            </a:r>
            <a:r>
              <a:rPr lang="nb-NO" dirty="0" err="1" smtClean="0"/>
              <a:t>adeheranser</a:t>
            </a:r>
            <a:endParaRPr lang="nb-NO" dirty="0" smtClean="0"/>
          </a:p>
          <a:p>
            <a:r>
              <a:rPr lang="nb-NO" dirty="0" err="1" smtClean="0"/>
              <a:t>Mesenterisk</a:t>
            </a:r>
            <a:r>
              <a:rPr lang="nb-NO" dirty="0" smtClean="0"/>
              <a:t> </a:t>
            </a:r>
            <a:r>
              <a:rPr lang="nb-NO" dirty="0" err="1"/>
              <a:t>iskemi</a:t>
            </a:r>
            <a:r>
              <a:rPr lang="nb-NO" dirty="0"/>
              <a:t> (</a:t>
            </a:r>
            <a:r>
              <a:rPr lang="en-US" dirty="0" err="1"/>
              <a:t>ischemi</a:t>
            </a:r>
            <a:r>
              <a:rPr lang="en-US" dirty="0"/>
              <a:t>, </a:t>
            </a:r>
            <a:r>
              <a:rPr lang="en-US" dirty="0" err="1"/>
              <a:t>blodmangel</a:t>
            </a:r>
            <a:r>
              <a:rPr lang="en-US" dirty="0" smtClean="0"/>
              <a:t>) --&gt; </a:t>
            </a:r>
            <a:r>
              <a:rPr lang="en-US" dirty="0" err="1" smtClean="0"/>
              <a:t>nekrose</a:t>
            </a:r>
            <a:endParaRPr lang="en-US" dirty="0" smtClean="0"/>
          </a:p>
          <a:p>
            <a:pPr lvl="1"/>
            <a:r>
              <a:rPr lang="en-US" dirty="0" err="1" smtClean="0"/>
              <a:t>Trenger</a:t>
            </a:r>
            <a:r>
              <a:rPr lang="en-US" dirty="0" smtClean="0"/>
              <a:t> </a:t>
            </a:r>
            <a:r>
              <a:rPr lang="en-US" dirty="0" err="1" smtClean="0"/>
              <a:t>evt</a:t>
            </a:r>
            <a:r>
              <a:rPr lang="en-US" dirty="0" smtClean="0"/>
              <a:t>. </a:t>
            </a:r>
            <a:r>
              <a:rPr lang="en-US" dirty="0" err="1" smtClean="0"/>
              <a:t>profylakse</a:t>
            </a:r>
            <a:r>
              <a:rPr lang="en-US" dirty="0" smtClean="0"/>
              <a:t> </a:t>
            </a:r>
            <a:r>
              <a:rPr lang="en-US" dirty="0" err="1" smtClean="0"/>
              <a:t>etterpå</a:t>
            </a:r>
            <a:endParaRPr lang="en-US" dirty="0" smtClean="0"/>
          </a:p>
          <a:p>
            <a:pPr marL="228600" lvl="1">
              <a:spcBef>
                <a:spcPts val="1000"/>
              </a:spcBef>
              <a:buClrTx/>
              <a:buFont typeface="Arial"/>
              <a:buChar char="•"/>
            </a:pPr>
            <a:r>
              <a:rPr lang="nb-NO" sz="2800" dirty="0" smtClean="0"/>
              <a:t>Traume </a:t>
            </a:r>
            <a:r>
              <a:rPr lang="mr-IN" sz="2800" dirty="0" smtClean="0"/>
              <a:t>–</a:t>
            </a:r>
            <a:r>
              <a:rPr lang="nb-NO" sz="2800" dirty="0" smtClean="0"/>
              <a:t> bilulykke, skuddskade</a:t>
            </a:r>
            <a:endParaRPr lang="nb-NO" sz="2800" dirty="0"/>
          </a:p>
          <a:p>
            <a:r>
              <a:rPr lang="nb-NO" dirty="0" smtClean="0"/>
              <a:t>Kreft </a:t>
            </a:r>
            <a:r>
              <a:rPr lang="mr-IN" dirty="0" smtClean="0"/>
              <a:t>–</a:t>
            </a:r>
            <a:r>
              <a:rPr lang="nb-NO" dirty="0" smtClean="0"/>
              <a:t> ”</a:t>
            </a:r>
            <a:r>
              <a:rPr lang="nb-NO" dirty="0" err="1" smtClean="0"/>
              <a:t>debulking</a:t>
            </a:r>
            <a:r>
              <a:rPr lang="nb-NO" dirty="0" smtClean="0"/>
              <a:t>”, reseksjon</a:t>
            </a:r>
          </a:p>
          <a:p>
            <a:pPr lvl="1"/>
            <a:r>
              <a:rPr lang="nb-NO" dirty="0" smtClean="0"/>
              <a:t>Egner seg ikke til vekstfaktorer som SBS behandling</a:t>
            </a:r>
          </a:p>
          <a:p>
            <a:r>
              <a:rPr lang="nb-NO" dirty="0" smtClean="0"/>
              <a:t>Stråleskade enteritt</a:t>
            </a:r>
          </a:p>
          <a:p>
            <a:r>
              <a:rPr lang="nb-NO" dirty="0" smtClean="0"/>
              <a:t>Alvorlig </a:t>
            </a:r>
            <a:r>
              <a:rPr lang="nb-NO" dirty="0" err="1" smtClean="0"/>
              <a:t>dysmotilitet</a:t>
            </a:r>
            <a:r>
              <a:rPr lang="nb-NO" dirty="0" smtClean="0"/>
              <a:t> (CIPO = </a:t>
            </a:r>
            <a:r>
              <a:rPr lang="nb-NO" dirty="0" err="1" smtClean="0"/>
              <a:t>chronic</a:t>
            </a:r>
            <a:r>
              <a:rPr lang="nb-NO" dirty="0" smtClean="0"/>
              <a:t>  intestinal pseudo-</a:t>
            </a:r>
            <a:r>
              <a:rPr lang="nb-NO" dirty="0" err="1" smtClean="0"/>
              <a:t>obstruction</a:t>
            </a:r>
            <a:r>
              <a:rPr lang="nb-NO" dirty="0" smtClean="0"/>
              <a:t>)</a:t>
            </a:r>
            <a:endParaRPr lang="nb-NO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04407" y="6488668"/>
            <a:ext cx="7176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ASPEN Adult Nutrition Support </a:t>
            </a:r>
            <a:r>
              <a:rPr lang="en-US" smtClean="0"/>
              <a:t>Core Curriculum, 3</a:t>
            </a:r>
            <a:r>
              <a:rPr lang="en-US" baseline="30000" smtClean="0"/>
              <a:t>rd</a:t>
            </a:r>
            <a:r>
              <a:rPr lang="en-US" smtClean="0"/>
              <a:t> Edition,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8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379" y="3066146"/>
            <a:ext cx="5181600" cy="26885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651" name="Rectangle 7"/>
          <p:cNvSpPr>
            <a:spLocks noGrp="1" noChangeArrowheads="1"/>
          </p:cNvSpPr>
          <p:nvPr>
            <p:ph type="title"/>
          </p:nvPr>
        </p:nvSpPr>
        <p:spPr>
          <a:xfrm>
            <a:off x="524430" y="183428"/>
            <a:ext cx="11183761" cy="760001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Intestinal Adaptation After Resection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467292" y="1066800"/>
            <a:ext cx="9905557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</a:rPr>
              <a:t>A natural process to compensate for reduced functional length of the intestine</a:t>
            </a:r>
            <a:b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</a:rPr>
              <a:t>after resection</a:t>
            </a:r>
            <a:r>
              <a:rPr lang="en-US" sz="2000" b="1" i="1" baseline="30000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en-US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Apart from its length, the absorptive capacity of the intestine is affected by</a:t>
            </a:r>
            <a:r>
              <a:rPr lang="en-US" sz="2000" baseline="30000" dirty="0" smtClean="0">
                <a:solidFill>
                  <a:schemeClr val="accent2">
                    <a:lumMod val="50000"/>
                  </a:schemeClr>
                </a:solidFill>
              </a:rPr>
              <a:t>2,3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Villi, microvilli, and crypts in the intestinal mucosa, which increase surface area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High blood flow rate, which facilitates nutrient uptake</a:t>
            </a: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00050" y="6252030"/>
            <a:ext cx="11277600" cy="7858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 smtClean="0">
                <a:ea typeface="MS PGothic" pitchFamily="34" charset="-128"/>
              </a:rPr>
              <a:t>1. </a:t>
            </a:r>
            <a:r>
              <a:rPr lang="en-US" sz="1200" dirty="0" err="1" smtClean="0">
                <a:ea typeface="MS PGothic" pitchFamily="34" charset="-128"/>
              </a:rPr>
              <a:t>Seidner</a:t>
            </a:r>
            <a:r>
              <a:rPr lang="en-US" sz="1200" dirty="0" smtClean="0">
                <a:ea typeface="MS PGothic" pitchFamily="34" charset="-128"/>
              </a:rPr>
              <a:t> </a:t>
            </a:r>
            <a:r>
              <a:rPr lang="en-US" sz="1200" dirty="0">
                <a:ea typeface="MS PGothic" pitchFamily="34" charset="-128"/>
              </a:rPr>
              <a:t>D, et al. </a:t>
            </a:r>
            <a:r>
              <a:rPr lang="en-US" sz="1200" i="1" dirty="0">
                <a:ea typeface="MS PGothic" pitchFamily="34" charset="-128"/>
              </a:rPr>
              <a:t>JPEN J </a:t>
            </a:r>
            <a:r>
              <a:rPr lang="en-US" sz="1200" i="1" dirty="0" err="1">
                <a:ea typeface="MS PGothic" pitchFamily="34" charset="-128"/>
              </a:rPr>
              <a:t>Parenter</a:t>
            </a:r>
            <a:r>
              <a:rPr lang="en-US" sz="1200" i="1" dirty="0">
                <a:ea typeface="MS PGothic" pitchFamily="34" charset="-128"/>
              </a:rPr>
              <a:t> Enteral </a:t>
            </a:r>
            <a:r>
              <a:rPr lang="en-US" sz="1200" i="1" dirty="0" err="1">
                <a:ea typeface="MS PGothic" pitchFamily="34" charset="-128"/>
              </a:rPr>
              <a:t>Nutr</a:t>
            </a:r>
            <a:r>
              <a:rPr lang="en-US" sz="1200" dirty="0">
                <a:ea typeface="MS PGothic" pitchFamily="34" charset="-128"/>
              </a:rPr>
              <a:t>. 2013;37(2):</a:t>
            </a:r>
            <a:r>
              <a:rPr lang="en-US" sz="1200" dirty="0" smtClean="0">
                <a:ea typeface="MS PGothic" pitchFamily="34" charset="-128"/>
              </a:rPr>
              <a:t>201-211; 2</a:t>
            </a:r>
            <a:r>
              <a:rPr lang="en-US" sz="1200" dirty="0" smtClean="0"/>
              <a:t>. </a:t>
            </a:r>
            <a:r>
              <a:rPr lang="en-US" sz="1200" dirty="0" err="1"/>
              <a:t>Vipperla</a:t>
            </a:r>
            <a:r>
              <a:rPr lang="en-US" sz="1200" dirty="0"/>
              <a:t> K, et al. </a:t>
            </a:r>
            <a:r>
              <a:rPr lang="en-US" sz="1200" i="1" dirty="0"/>
              <a:t>Expert Rev </a:t>
            </a:r>
            <a:r>
              <a:rPr lang="en-US" sz="1200" i="1" dirty="0" err="1"/>
              <a:t>Gastroenterol</a:t>
            </a:r>
            <a:r>
              <a:rPr lang="en-US" sz="1200" i="1" dirty="0"/>
              <a:t> </a:t>
            </a:r>
            <a:r>
              <a:rPr lang="en-US" sz="1200" i="1" dirty="0" smtClean="0"/>
              <a:t>  </a:t>
            </a:r>
            <a:r>
              <a:rPr lang="en-US" sz="1200" i="1" dirty="0" err="1" smtClean="0"/>
              <a:t>Hepatol</a:t>
            </a:r>
            <a:r>
              <a:rPr lang="en-US" sz="1200" dirty="0"/>
              <a:t>. 2011</a:t>
            </a:r>
            <a:r>
              <a:rPr lang="en-US" sz="1200" dirty="0" smtClean="0"/>
              <a:t>; 5(6</a:t>
            </a:r>
            <a:r>
              <a:rPr lang="en-US" sz="1200" dirty="0"/>
              <a:t>):665-678; </a:t>
            </a:r>
            <a:r>
              <a:rPr lang="en-US" sz="1200" dirty="0" smtClean="0"/>
              <a:t>3.Sundaram </a:t>
            </a:r>
            <a:r>
              <a:rPr lang="en-US" sz="1200" dirty="0"/>
              <a:t>A, et al. </a:t>
            </a:r>
            <a:r>
              <a:rPr lang="en-US" sz="1200" i="1" dirty="0"/>
              <a:t>J </a:t>
            </a:r>
            <a:r>
              <a:rPr lang="en-US" sz="1200" i="1" dirty="0" err="1"/>
              <a:t>Clin</a:t>
            </a:r>
            <a:r>
              <a:rPr lang="en-US" sz="1200" i="1" dirty="0"/>
              <a:t> </a:t>
            </a:r>
            <a:r>
              <a:rPr lang="en-US" sz="1200" i="1" dirty="0" err="1"/>
              <a:t>Gastroenterol</a:t>
            </a:r>
            <a:r>
              <a:rPr lang="en-US" sz="1200" dirty="0"/>
              <a:t>. 2002;34(3):</a:t>
            </a:r>
            <a:r>
              <a:rPr lang="en-US" sz="1200" dirty="0" smtClean="0"/>
              <a:t>207-220.</a:t>
            </a:r>
            <a:endParaRPr lang="en-US" sz="12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4026833" y="3516086"/>
            <a:ext cx="6580348" cy="245999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8" name="TextBox 37"/>
          <p:cNvSpPr txBox="1"/>
          <p:nvPr/>
        </p:nvSpPr>
        <p:spPr>
          <a:xfrm>
            <a:off x="9950453" y="5642430"/>
            <a:ext cx="165472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3E6B">
                    <a:lumMod val="25000"/>
                  </a:srgbClr>
                </a:solidFill>
                <a:latin typeface="Helvetica" pitchFamily="34" charset="0"/>
              </a:rPr>
              <a:t>Muscle layers</a:t>
            </a:r>
            <a:endParaRPr lang="en-US" sz="1100" b="1" dirty="0">
              <a:solidFill>
                <a:srgbClr val="003E6B">
                  <a:lumMod val="25000"/>
                </a:srgbClr>
              </a:solidFill>
              <a:latin typeface="Helvetic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269513" y="5399316"/>
            <a:ext cx="710451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3E6B">
                    <a:lumMod val="25000"/>
                  </a:srgbClr>
                </a:solidFill>
                <a:latin typeface="Helvetica" pitchFamily="34" charset="0"/>
              </a:rPr>
              <a:t>Mucosa</a:t>
            </a:r>
            <a:endParaRPr lang="en-US" sz="1100" b="1" dirty="0">
              <a:solidFill>
                <a:srgbClr val="003E6B">
                  <a:lumMod val="25000"/>
                </a:srgbClr>
              </a:solidFill>
              <a:latin typeface="Helvetica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8431289" y="5257800"/>
            <a:ext cx="1769493" cy="232230"/>
          </a:xfrm>
          <a:prstGeom prst="line">
            <a:avLst/>
          </a:prstGeom>
          <a:ln w="1905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813939" y="5642430"/>
            <a:ext cx="1105712" cy="61686"/>
          </a:xfrm>
          <a:prstGeom prst="line">
            <a:avLst/>
          </a:prstGeom>
          <a:ln w="1905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3290625" y="4191000"/>
            <a:ext cx="1313739" cy="1351494"/>
            <a:chOff x="2001062" y="2255932"/>
            <a:chExt cx="911767" cy="1314962"/>
          </a:xfrm>
        </p:grpSpPr>
        <p:sp>
          <p:nvSpPr>
            <p:cNvPr id="48" name="TextBox 47"/>
            <p:cNvSpPr txBox="1"/>
            <p:nvPr/>
          </p:nvSpPr>
          <p:spPr>
            <a:xfrm>
              <a:off x="2419759" y="3293896"/>
              <a:ext cx="493070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50" b="1" dirty="0" smtClean="0">
                  <a:solidFill>
                    <a:srgbClr val="FFFFFF"/>
                  </a:solidFill>
                  <a:latin typeface="Helvetica" pitchFamily="34" charset="0"/>
                </a:rPr>
                <a:t>Lumen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01062" y="2255932"/>
              <a:ext cx="529784" cy="419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003E6B">
                      <a:lumMod val="25000"/>
                    </a:srgbClr>
                  </a:solidFill>
                  <a:latin typeface="Helvetica" pitchFamily="34" charset="0"/>
                </a:rPr>
                <a:t>Small</a:t>
              </a:r>
              <a:br>
                <a:rPr lang="en-US" sz="1100" b="1" dirty="0" smtClean="0">
                  <a:solidFill>
                    <a:srgbClr val="003E6B">
                      <a:lumMod val="25000"/>
                    </a:srgbClr>
                  </a:solidFill>
                  <a:latin typeface="Helvetica" pitchFamily="34" charset="0"/>
                </a:rPr>
              </a:br>
              <a:r>
                <a:rPr lang="en-US" sz="1100" b="1" dirty="0" smtClean="0">
                  <a:solidFill>
                    <a:srgbClr val="003E6B">
                      <a:lumMod val="25000"/>
                    </a:srgbClr>
                  </a:solidFill>
                  <a:latin typeface="Helvetica" pitchFamily="34" charset="0"/>
                </a:rPr>
                <a:t>intestine</a:t>
              </a:r>
              <a:endParaRPr lang="en-US" sz="1100" b="1" dirty="0">
                <a:solidFill>
                  <a:srgbClr val="003E6B">
                    <a:lumMod val="25000"/>
                  </a:srgbClr>
                </a:solidFill>
                <a:latin typeface="Helvetica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64486" y="4343401"/>
            <a:ext cx="1170697" cy="781987"/>
            <a:chOff x="3303599" y="4389753"/>
            <a:chExt cx="878023" cy="781986"/>
          </a:xfrm>
        </p:grpSpPr>
        <p:sp>
          <p:nvSpPr>
            <p:cNvPr id="35" name="TextBox 34"/>
            <p:cNvSpPr txBox="1"/>
            <p:nvPr/>
          </p:nvSpPr>
          <p:spPr>
            <a:xfrm>
              <a:off x="3303599" y="4389753"/>
              <a:ext cx="601367" cy="430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003E6B">
                      <a:lumMod val="25000"/>
                    </a:srgbClr>
                  </a:solidFill>
                  <a:latin typeface="Helvetica" pitchFamily="34" charset="0"/>
                </a:rPr>
                <a:t>Intestinal</a:t>
              </a:r>
              <a:br>
                <a:rPr lang="en-US" sz="1100" b="1" dirty="0" smtClean="0">
                  <a:solidFill>
                    <a:srgbClr val="003E6B">
                      <a:lumMod val="25000"/>
                    </a:srgbClr>
                  </a:solidFill>
                  <a:latin typeface="Helvetica" pitchFamily="34" charset="0"/>
                </a:rPr>
              </a:br>
              <a:r>
                <a:rPr lang="en-US" sz="1100" b="1" dirty="0" smtClean="0">
                  <a:solidFill>
                    <a:srgbClr val="003E6B">
                      <a:lumMod val="25000"/>
                    </a:srgbClr>
                  </a:solidFill>
                  <a:latin typeface="Helvetica" pitchFamily="34" charset="0"/>
                </a:rPr>
                <a:t>villi</a:t>
              </a:r>
              <a:endParaRPr lang="en-US" sz="1100" b="1" dirty="0">
                <a:solidFill>
                  <a:srgbClr val="003E6B">
                    <a:lumMod val="25000"/>
                  </a:srgbClr>
                </a:solidFill>
                <a:latin typeface="Helvetica" pitchFamily="34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3768835" y="4704414"/>
              <a:ext cx="412787" cy="0"/>
            </a:xfrm>
            <a:prstGeom prst="line">
              <a:avLst/>
            </a:prstGeom>
            <a:ln w="19050">
              <a:solidFill>
                <a:schemeClr val="tx2">
                  <a:lumMod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3343422" y="4820640"/>
              <a:ext cx="328365" cy="351099"/>
            </a:xfrm>
            <a:prstGeom prst="line">
              <a:avLst/>
            </a:prstGeom>
            <a:ln w="19050">
              <a:solidFill>
                <a:schemeClr val="tx2">
                  <a:lumMod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8813940" y="3632202"/>
            <a:ext cx="3253611" cy="1828800"/>
            <a:chOff x="6447040" y="2408589"/>
            <a:chExt cx="3326542" cy="2486963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7040" y="2408589"/>
              <a:ext cx="2493058" cy="2486963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8963619" y="3183217"/>
              <a:ext cx="809963" cy="35576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003E6B">
                      <a:lumMod val="25000"/>
                    </a:srgbClr>
                  </a:solidFill>
                  <a:latin typeface="Helvetica" pitchFamily="34" charset="0"/>
                </a:rPr>
                <a:t>Microvilli</a:t>
              </a:r>
              <a:endParaRPr lang="en-US" sz="1100" b="1" dirty="0">
                <a:solidFill>
                  <a:srgbClr val="003E6B">
                    <a:lumMod val="25000"/>
                  </a:srgbClr>
                </a:solidFill>
                <a:latin typeface="Helvetica" pitchFamily="34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8342744" y="3332959"/>
              <a:ext cx="635473" cy="0"/>
            </a:xfrm>
            <a:prstGeom prst="line">
              <a:avLst/>
            </a:prstGeom>
            <a:ln w="1905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344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456" y="193965"/>
            <a:ext cx="11517745" cy="663169"/>
          </a:xfrm>
          <a:solidFill>
            <a:schemeClr val="tx2"/>
          </a:solidFill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Complications of PS-dependent SBS</a:t>
            </a:r>
            <a:r>
              <a:rPr lang="en-US" sz="3600" baseline="30000" dirty="0">
                <a:solidFill>
                  <a:schemeClr val="bg1"/>
                </a:solidFill>
              </a:rPr>
              <a:t>1-3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363200" y="6583363"/>
            <a:ext cx="1828800" cy="182562"/>
          </a:xfrm>
          <a:prstGeom prst="rect">
            <a:avLst/>
          </a:prstGeom>
        </p:spPr>
        <p:txBody>
          <a:bodyPr/>
          <a:lstStyle/>
          <a:p>
            <a:fld id="{83C5DBDC-D3D0-4761-9E27-AE9DB3CF4DEB}" type="slidenum">
              <a:rPr lang="en-US" smtClean="0">
                <a:solidFill>
                  <a:srgbClr val="FFFFFF"/>
                </a:solidFill>
              </a:rPr>
              <a:pPr/>
              <a:t>61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98740" y="5857341"/>
            <a:ext cx="10578860" cy="7858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 smtClean="0"/>
              <a:t>1. Nightingale </a:t>
            </a:r>
            <a:r>
              <a:rPr lang="en-US" sz="1200" dirty="0"/>
              <a:t>JMD. </a:t>
            </a:r>
            <a:r>
              <a:rPr lang="en-US" sz="1200" i="1" dirty="0"/>
              <a:t>Intestinal Failure.</a:t>
            </a:r>
            <a:r>
              <a:rPr lang="en-US" sz="1200" dirty="0"/>
              <a:t> London, England: Greenwich Medical Media; </a:t>
            </a:r>
            <a:r>
              <a:rPr lang="en-US" sz="1200" dirty="0" smtClean="0"/>
              <a:t>2001:177-198</a:t>
            </a:r>
          </a:p>
          <a:p>
            <a:pPr marL="0" indent="0">
              <a:buNone/>
            </a:pPr>
            <a:r>
              <a:rPr lang="en-US" sz="1200" dirty="0" smtClean="0"/>
              <a:t>2</a:t>
            </a:r>
            <a:r>
              <a:rPr lang="en-US" sz="1200" dirty="0"/>
              <a:t>. </a:t>
            </a:r>
            <a:r>
              <a:rPr lang="en-US" sz="1200" dirty="0" err="1"/>
              <a:t>Hofstetter</a:t>
            </a:r>
            <a:r>
              <a:rPr lang="en-US" sz="1200" dirty="0"/>
              <a:t> S, et al. </a:t>
            </a:r>
            <a:r>
              <a:rPr lang="en-US" sz="1200" i="1" dirty="0" err="1"/>
              <a:t>Curr</a:t>
            </a:r>
            <a:r>
              <a:rPr lang="en-US" sz="1200" i="1" dirty="0"/>
              <a:t> Med Res </a:t>
            </a:r>
            <a:r>
              <a:rPr lang="en-US" sz="1200" i="1" dirty="0" err="1"/>
              <a:t>Opin</a:t>
            </a:r>
            <a:r>
              <a:rPr lang="en-US" sz="1200" i="1" dirty="0"/>
              <a:t>.</a:t>
            </a:r>
            <a:r>
              <a:rPr lang="en-US" sz="1200" dirty="0"/>
              <a:t> 2013;29(5):</a:t>
            </a:r>
            <a:r>
              <a:rPr lang="en-US" sz="1200" dirty="0" smtClean="0"/>
              <a:t>495-504</a:t>
            </a:r>
          </a:p>
          <a:p>
            <a:pPr marL="0" indent="0">
              <a:buNone/>
            </a:pPr>
            <a:r>
              <a:rPr lang="en-US" sz="1200" dirty="0" smtClean="0"/>
              <a:t>3</a:t>
            </a:r>
            <a:r>
              <a:rPr lang="en-US" sz="1200" dirty="0"/>
              <a:t>. Buchman AL, et al. </a:t>
            </a:r>
            <a:r>
              <a:rPr lang="en-US" sz="1200" i="1" dirty="0"/>
              <a:t>Gastroenterology</a:t>
            </a:r>
            <a:r>
              <a:rPr lang="en-US" sz="1200" dirty="0"/>
              <a:t>. 2003;124(4):1111-1134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11887200" y="6629400"/>
            <a:ext cx="304800" cy="228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algn="ctr"/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0" name="Group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393675"/>
              </p:ext>
            </p:extLst>
          </p:nvPr>
        </p:nvGraphicFramePr>
        <p:xfrm>
          <a:off x="450145" y="1027205"/>
          <a:ext cx="11154976" cy="4359067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928787"/>
                <a:gridCol w="2928787"/>
                <a:gridCol w="2648701"/>
                <a:gridCol w="2648701"/>
              </a:tblGrid>
              <a:tr h="985520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005071"/>
                          </a:solidFill>
                        </a:rPr>
                        <a:t>Catheter-related</a:t>
                      </a:r>
                      <a:endParaRPr lang="en-US" sz="1500" b="1" dirty="0">
                        <a:solidFill>
                          <a:srgbClr val="005071"/>
                        </a:solidFill>
                      </a:endParaRPr>
                    </a:p>
                    <a:p>
                      <a:pPr marL="173038" indent="-173038">
                        <a:buFont typeface="Wingdings" pitchFamily="2" charset="2"/>
                        <a:buChar char="§"/>
                      </a:pPr>
                      <a:r>
                        <a:rPr lang="en-US" sz="1500" dirty="0" smtClean="0">
                          <a:solidFill>
                            <a:srgbClr val="005071"/>
                          </a:solidFill>
                        </a:rPr>
                        <a:t>Infection</a:t>
                      </a:r>
                    </a:p>
                    <a:p>
                      <a:pPr marL="173038" indent="-173038">
                        <a:buFont typeface="Wingdings" pitchFamily="2" charset="2"/>
                        <a:buChar char="§"/>
                      </a:pPr>
                      <a:r>
                        <a:rPr lang="en-US" sz="1500" dirty="0" smtClean="0">
                          <a:solidFill>
                            <a:srgbClr val="005071"/>
                          </a:solidFill>
                        </a:rPr>
                        <a:t>Loss of vascular access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CAC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-173038">
                        <a:buFont typeface="Wingdings" pitchFamily="2" charset="2"/>
                        <a:buChar char="§"/>
                      </a:pPr>
                      <a:endParaRPr lang="en-US" sz="1500" dirty="0" smtClean="0">
                        <a:solidFill>
                          <a:srgbClr val="005071"/>
                        </a:solidFill>
                      </a:endParaRPr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5071"/>
                          </a:solidFill>
                        </a:rPr>
                        <a:t>Central venous thrombosis</a:t>
                      </a:r>
                    </a:p>
                    <a:p>
                      <a:pPr marL="173038" indent="-173038">
                        <a:buFont typeface="Wingdings" pitchFamily="2" charset="2"/>
                        <a:buChar char="§"/>
                      </a:pPr>
                      <a:endParaRPr lang="en-US" sz="1500" dirty="0">
                        <a:solidFill>
                          <a:srgbClr val="00507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CAC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005071"/>
                          </a:solidFill>
                        </a:rPr>
                        <a:t>Gastrointestinal</a:t>
                      </a:r>
                    </a:p>
                    <a:p>
                      <a:pPr marL="173038" marR="0" lvl="1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071"/>
                          </a:solidFill>
                          <a:effectLst/>
                          <a:uLnTx/>
                          <a:uFillTx/>
                        </a:rPr>
                        <a:t>Diarrhea</a:t>
                      </a:r>
                    </a:p>
                    <a:p>
                      <a:pPr marL="173038" marR="0" lvl="1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071"/>
                          </a:solidFill>
                          <a:effectLst/>
                          <a:uLnTx/>
                          <a:uFillTx/>
                        </a:rPr>
                        <a:t>Gastric </a:t>
                      </a:r>
                      <a:r>
                        <a:rPr kumimoji="0" lang="en-US" sz="15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5071"/>
                          </a:solidFill>
                          <a:effectLst/>
                          <a:uLnTx/>
                          <a:uFillTx/>
                        </a:rPr>
                        <a:t>hypersecretion</a:t>
                      </a:r>
                      <a:endParaRPr kumimoji="0" lang="en-US" sz="15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5071"/>
                        </a:solidFill>
                        <a:effectLst/>
                        <a:uLnTx/>
                        <a:uFillTx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CAC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1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kumimoji="0" lang="en-US" sz="15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507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173038" marR="0" lvl="1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071"/>
                          </a:solidFill>
                          <a:effectLst/>
                          <a:uLnTx/>
                          <a:uFillTx/>
                        </a:rPr>
                        <a:t>Small</a:t>
                      </a:r>
                      <a:r>
                        <a:rPr kumimoji="0" lang="en-US" sz="150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005071"/>
                          </a:solidFill>
                          <a:effectLst/>
                          <a:uLnTx/>
                          <a:uFillTx/>
                        </a:rPr>
                        <a:t> bowel intestinal bacterial overgrowth</a:t>
                      </a:r>
                      <a:endParaRPr kumimoji="0" lang="en-US" sz="1500" b="0" i="0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rgbClr val="00507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marR="0" lvl="1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kumimoji="0" lang="en-US" sz="1500" b="0" i="0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rgbClr val="00507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CAC">
                        <a:alpha val="10196"/>
                      </a:srgbClr>
                    </a:solidFill>
                  </a:tcPr>
                </a:tc>
              </a:tr>
              <a:tr h="985520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005071"/>
                          </a:solidFill>
                        </a:rPr>
                        <a:t>Liver/biliary</a:t>
                      </a:r>
                      <a:endParaRPr lang="en-US" sz="1500" b="1" dirty="0">
                        <a:solidFill>
                          <a:srgbClr val="005071"/>
                        </a:solidFill>
                      </a:endParaRPr>
                    </a:p>
                    <a:p>
                      <a:pPr marL="173038" indent="-173038">
                        <a:buFont typeface="Wingdings" pitchFamily="2" charset="2"/>
                        <a:buChar char="§"/>
                      </a:pPr>
                      <a:r>
                        <a:rPr lang="en-US" sz="1500" dirty="0" smtClean="0">
                          <a:solidFill>
                            <a:srgbClr val="005071"/>
                          </a:solidFill>
                        </a:rPr>
                        <a:t>Liver disease</a:t>
                      </a:r>
                      <a:r>
                        <a:rPr lang="en-US" sz="1500" baseline="0" dirty="0" smtClean="0">
                          <a:solidFill>
                            <a:srgbClr val="005071"/>
                          </a:solidFill>
                        </a:rPr>
                        <a:t> </a:t>
                      </a:r>
                    </a:p>
                    <a:p>
                      <a:pPr marL="173038" indent="-173038">
                        <a:buFont typeface="Wingdings" pitchFamily="2" charset="2"/>
                        <a:buChar char="§"/>
                      </a:pPr>
                      <a:r>
                        <a:rPr lang="en-US" sz="1500" kern="1200" dirty="0" err="1" smtClean="0">
                          <a:solidFill>
                            <a:srgbClr val="005071"/>
                          </a:solidFill>
                          <a:latin typeface="+mn-lt"/>
                          <a:ea typeface="+mn-ea"/>
                          <a:cs typeface="+mn-cs"/>
                        </a:rPr>
                        <a:t>Steatosis</a:t>
                      </a:r>
                      <a:endParaRPr lang="en-US" sz="1500" kern="1200" dirty="0" smtClean="0">
                        <a:solidFill>
                          <a:srgbClr val="005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rgbClr val="005071"/>
                          </a:solidFill>
                          <a:latin typeface="+mn-lt"/>
                          <a:ea typeface="+mn-ea"/>
                          <a:cs typeface="+mn-cs"/>
                        </a:rPr>
                        <a:t>Cholestasis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C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-173038">
                        <a:buFont typeface="Wingdings" pitchFamily="2" charset="2"/>
                        <a:buChar char="§"/>
                      </a:pPr>
                      <a:endParaRPr lang="en-US" sz="1500" baseline="0" dirty="0" smtClean="0">
                        <a:solidFill>
                          <a:srgbClr val="005071"/>
                        </a:solidFill>
                      </a:endParaRPr>
                    </a:p>
                    <a:p>
                      <a:pPr marL="173038" indent="-173038">
                        <a:buFont typeface="Wingdings" pitchFamily="2" charset="2"/>
                        <a:buChar char="§"/>
                      </a:pPr>
                      <a:r>
                        <a:rPr lang="en-US" sz="1500" kern="1200" dirty="0" smtClean="0">
                          <a:solidFill>
                            <a:srgbClr val="005071"/>
                          </a:solidFill>
                          <a:latin typeface="+mn-lt"/>
                          <a:ea typeface="+mn-ea"/>
                          <a:cs typeface="+mn-cs"/>
                        </a:rPr>
                        <a:t>Gallbladder sludge/stones</a:t>
                      </a:r>
                      <a:endParaRPr lang="en-US" sz="1500" baseline="0" dirty="0" smtClean="0">
                        <a:solidFill>
                          <a:srgbClr val="005071"/>
                        </a:solidFill>
                      </a:endParaRPr>
                    </a:p>
                    <a:p>
                      <a:pPr marL="173038" indent="-173038">
                        <a:buFont typeface="Wingdings" pitchFamily="2" charset="2"/>
                        <a:buChar char="§"/>
                      </a:pPr>
                      <a:endParaRPr lang="en-US" sz="1500" baseline="0" dirty="0" smtClean="0">
                        <a:solidFill>
                          <a:srgbClr val="00507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C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005071"/>
                          </a:solidFill>
                        </a:rPr>
                        <a:t>Kidney</a:t>
                      </a:r>
                      <a:endParaRPr lang="en-US" sz="1500" baseline="0" dirty="0" smtClean="0">
                        <a:solidFill>
                          <a:srgbClr val="005071"/>
                        </a:solidFill>
                      </a:endParaRPr>
                    </a:p>
                    <a:p>
                      <a:pPr marL="173038" marR="0" lvl="2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5071"/>
                          </a:solidFill>
                        </a:rPr>
                        <a:t>Nephrolithiasis</a:t>
                      </a:r>
                    </a:p>
                    <a:p>
                      <a:pPr marL="173038" marR="0" lvl="2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5071"/>
                          </a:solidFill>
                        </a:rPr>
                        <a:t>Chronic renal failure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C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2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en-US" sz="1500" dirty="0" smtClean="0">
                        <a:solidFill>
                          <a:srgbClr val="00507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CAC">
                        <a:alpha val="20000"/>
                      </a:srgbClr>
                    </a:solidFill>
                  </a:tcPr>
                </a:tc>
              </a:tr>
              <a:tr h="1209040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005071"/>
                          </a:solidFill>
                        </a:rPr>
                        <a:t>Metabolic</a:t>
                      </a:r>
                      <a:endParaRPr lang="en-US" sz="1500" b="1" dirty="0">
                        <a:solidFill>
                          <a:srgbClr val="005071"/>
                        </a:solidFill>
                      </a:endParaRPr>
                    </a:p>
                    <a:p>
                      <a:pPr marL="173038" indent="-173038">
                        <a:buFont typeface="Wingdings" pitchFamily="2" charset="2"/>
                        <a:buChar char="§"/>
                      </a:pPr>
                      <a:r>
                        <a:rPr lang="en-US" sz="1500" dirty="0" smtClean="0">
                          <a:solidFill>
                            <a:srgbClr val="005071"/>
                          </a:solidFill>
                        </a:rPr>
                        <a:t>Fluid and electrolyte abnormalities</a:t>
                      </a:r>
                    </a:p>
                    <a:p>
                      <a:pPr marL="173038" indent="-173038">
                        <a:buFont typeface="Wingdings" pitchFamily="2" charset="2"/>
                        <a:buChar char="§"/>
                      </a:pPr>
                      <a:r>
                        <a:rPr lang="en-US" sz="1500" dirty="0" smtClean="0">
                          <a:solidFill>
                            <a:srgbClr val="005071"/>
                          </a:solidFill>
                        </a:rPr>
                        <a:t>D-lactic acidosis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CAC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-173038">
                        <a:buFont typeface="Wingdings" pitchFamily="2" charset="2"/>
                        <a:buChar char="§"/>
                      </a:pPr>
                      <a:endParaRPr lang="en-US" sz="1500" dirty="0" smtClean="0">
                        <a:solidFill>
                          <a:srgbClr val="005071"/>
                        </a:solidFill>
                      </a:endParaRPr>
                    </a:p>
                    <a:p>
                      <a:pPr marL="173038" indent="-173038">
                        <a:buFont typeface="Wingdings" pitchFamily="2" charset="2"/>
                        <a:buChar char="§"/>
                      </a:pPr>
                      <a:r>
                        <a:rPr lang="en-US" sz="1500" dirty="0" smtClean="0">
                          <a:solidFill>
                            <a:srgbClr val="005071"/>
                          </a:solidFill>
                        </a:rPr>
                        <a:t>Micronutrient deficiency</a:t>
                      </a:r>
                    </a:p>
                    <a:p>
                      <a:pPr marL="173038" indent="-173038">
                        <a:buFont typeface="Wingdings" pitchFamily="2" charset="2"/>
                        <a:buChar char="§"/>
                      </a:pPr>
                      <a:r>
                        <a:rPr lang="en-US" sz="1500" dirty="0" smtClean="0">
                          <a:solidFill>
                            <a:srgbClr val="005071"/>
                          </a:solidFill>
                        </a:rPr>
                        <a:t>Weight loss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CAC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005071"/>
                          </a:solidFill>
                        </a:rPr>
                        <a:t>Quality</a:t>
                      </a:r>
                      <a:r>
                        <a:rPr lang="en-US" sz="1500" b="1" baseline="0" dirty="0" smtClean="0">
                          <a:solidFill>
                            <a:srgbClr val="005071"/>
                          </a:solidFill>
                        </a:rPr>
                        <a:t> of life</a:t>
                      </a:r>
                      <a:endParaRPr lang="en-US" sz="1500" b="1" dirty="0" smtClean="0">
                        <a:solidFill>
                          <a:srgbClr val="005071"/>
                        </a:solidFill>
                      </a:endParaRPr>
                    </a:p>
                    <a:p>
                      <a:pPr marL="173038" marR="0" lvl="2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5071"/>
                          </a:solidFill>
                        </a:rPr>
                        <a:t>Depression, irritability,</a:t>
                      </a:r>
                      <a:r>
                        <a:rPr lang="en-US" sz="1500" baseline="0" dirty="0" smtClean="0">
                          <a:solidFill>
                            <a:srgbClr val="005071"/>
                          </a:solidFill>
                        </a:rPr>
                        <a:t> confusion</a:t>
                      </a:r>
                    </a:p>
                    <a:p>
                      <a:pPr marL="173038" marR="0" lvl="2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5071"/>
                          </a:solidFill>
                        </a:rPr>
                        <a:t>Reduced freedom</a:t>
                      </a:r>
                    </a:p>
                    <a:p>
                      <a:pPr marL="173038" marR="0" lvl="2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5071"/>
                          </a:solidFill>
                        </a:rPr>
                        <a:t>Disrupted sleep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CAC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2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en-US" sz="1500" baseline="0" dirty="0" smtClean="0">
                        <a:solidFill>
                          <a:srgbClr val="005071"/>
                        </a:solidFill>
                      </a:endParaRPr>
                    </a:p>
                    <a:p>
                      <a:pPr marL="173038" marR="0" lvl="2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500" baseline="0" dirty="0" smtClean="0">
                          <a:solidFill>
                            <a:srgbClr val="005071"/>
                          </a:solidFill>
                        </a:rPr>
                        <a:t>Diminished overall health</a:t>
                      </a:r>
                    </a:p>
                    <a:p>
                      <a:pPr marL="173038" marR="0" lvl="2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500" baseline="0" dirty="0" smtClean="0">
                          <a:solidFill>
                            <a:srgbClr val="005071"/>
                          </a:solidFill>
                        </a:rPr>
                        <a:t>Appearance of premature aging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CAC">
                        <a:alpha val="10196"/>
                      </a:srgbClr>
                    </a:solidFill>
                  </a:tcPr>
                </a:tc>
              </a:tr>
              <a:tr h="1112947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005071"/>
                          </a:solidFill>
                        </a:rPr>
                        <a:t>Bone</a:t>
                      </a:r>
                      <a:endParaRPr lang="en-US" sz="1500" b="1" dirty="0">
                        <a:solidFill>
                          <a:srgbClr val="005071"/>
                        </a:solidFill>
                      </a:endParaRPr>
                    </a:p>
                    <a:p>
                      <a:pPr marL="173038" indent="-173038">
                        <a:buFont typeface="Wingdings" pitchFamily="2" charset="2"/>
                        <a:buChar char="§"/>
                      </a:pPr>
                      <a:r>
                        <a:rPr lang="en-US" sz="1500" dirty="0" smtClean="0">
                          <a:solidFill>
                            <a:srgbClr val="005071"/>
                          </a:solidFill>
                        </a:rPr>
                        <a:t>Metabolic</a:t>
                      </a:r>
                      <a:r>
                        <a:rPr lang="en-US" sz="1500" baseline="0" dirty="0" smtClean="0">
                          <a:solidFill>
                            <a:srgbClr val="005071"/>
                          </a:solidFill>
                        </a:rPr>
                        <a:t> bone disease</a:t>
                      </a:r>
                    </a:p>
                    <a:p>
                      <a:pPr marL="173038" marR="0" lvl="2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500" baseline="0" dirty="0" smtClean="0">
                          <a:solidFill>
                            <a:srgbClr val="005071"/>
                          </a:solidFill>
                        </a:rPr>
                        <a:t>Osteoporosis</a:t>
                      </a:r>
                    </a:p>
                    <a:p>
                      <a:pPr marL="173038" marR="0" lvl="2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500" baseline="0" dirty="0" smtClean="0">
                          <a:solidFill>
                            <a:srgbClr val="005071"/>
                          </a:solidFill>
                        </a:rPr>
                        <a:t>Osteomalacia</a:t>
                      </a:r>
                      <a:endParaRPr lang="en-US" sz="1500" dirty="0">
                        <a:solidFill>
                          <a:srgbClr val="00507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C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2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en-US" sz="1500" dirty="0">
                        <a:solidFill>
                          <a:srgbClr val="00507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C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005071"/>
                          </a:solidFill>
                        </a:rPr>
                        <a:t>Financial</a:t>
                      </a:r>
                      <a:endParaRPr lang="en-US" sz="1500" b="1" dirty="0">
                        <a:solidFill>
                          <a:srgbClr val="005071"/>
                        </a:solidFill>
                      </a:endParaRPr>
                    </a:p>
                    <a:p>
                      <a:pPr marL="173038" marR="0" lvl="2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500" baseline="0" dirty="0" smtClean="0">
                          <a:solidFill>
                            <a:srgbClr val="005071"/>
                          </a:solidFill>
                        </a:rPr>
                        <a:t>High cost of care</a:t>
                      </a:r>
                    </a:p>
                    <a:p>
                      <a:pPr marL="173038" marR="0" lvl="2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500" b="0" baseline="0" dirty="0" smtClean="0">
                          <a:solidFill>
                            <a:srgbClr val="005071"/>
                          </a:solidFill>
                        </a:rPr>
                        <a:t>Some patients are unable to work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C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2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en-US" sz="1500" b="0" baseline="0" dirty="0" smtClean="0">
                        <a:solidFill>
                          <a:srgbClr val="00507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7CAC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14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7557"/>
            <a:ext cx="10515600" cy="953721"/>
          </a:xfrm>
        </p:spPr>
        <p:txBody>
          <a:bodyPr/>
          <a:lstStyle/>
          <a:p>
            <a:r>
              <a:rPr lang="nb-NO" noProof="0" dirty="0" smtClean="0">
                <a:solidFill>
                  <a:schemeClr val="tx1"/>
                </a:solidFill>
              </a:rPr>
              <a:t>c) </a:t>
            </a:r>
            <a:r>
              <a:rPr lang="nb-NO" noProof="0" dirty="0" err="1" smtClean="0">
                <a:solidFill>
                  <a:srgbClr val="00B050"/>
                </a:solidFill>
              </a:rPr>
              <a:t>Teduglutid</a:t>
            </a:r>
            <a:r>
              <a:rPr lang="nb-NO" noProof="0" dirty="0" smtClean="0">
                <a:solidFill>
                  <a:srgbClr val="00B050"/>
                </a:solidFill>
              </a:rPr>
              <a:t> (Revestive®) - 1</a:t>
            </a:r>
            <a:endParaRPr lang="nb-NO" noProof="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976" y="1165439"/>
            <a:ext cx="10058400" cy="4313347"/>
          </a:xfrm>
        </p:spPr>
        <p:txBody>
          <a:bodyPr/>
          <a:lstStyle/>
          <a:p>
            <a:r>
              <a:rPr lang="nb-NO" sz="2800" noProof="0" dirty="0" smtClean="0"/>
              <a:t>GLP-2 analog (</a:t>
            </a:r>
            <a:r>
              <a:rPr lang="nb-NO" sz="2800" noProof="0" dirty="0" err="1" smtClean="0"/>
              <a:t>glucagon</a:t>
            </a:r>
            <a:r>
              <a:rPr lang="nb-NO" sz="2800" noProof="0" dirty="0" smtClean="0"/>
              <a:t>-likt peptid 2)</a:t>
            </a:r>
          </a:p>
          <a:p>
            <a:pPr lvl="1"/>
            <a:r>
              <a:rPr lang="nb-NO" sz="2600" noProof="0" dirty="0" smtClean="0"/>
              <a:t>Stimulerer adaptasjon i tarmen</a:t>
            </a:r>
          </a:p>
          <a:p>
            <a:pPr lvl="1"/>
            <a:r>
              <a:rPr lang="nb-NO" sz="2600" dirty="0" smtClean="0"/>
              <a:t>Reduserer motilitet i tarmen</a:t>
            </a:r>
            <a:endParaRPr lang="nb-NO" sz="2600" noProof="0" dirty="0" smtClean="0"/>
          </a:p>
          <a:p>
            <a:pPr lvl="1"/>
            <a:r>
              <a:rPr lang="nb-NO" sz="2600" noProof="0" dirty="0" smtClean="0"/>
              <a:t>Reduserer vekt på avføring</a:t>
            </a:r>
          </a:p>
          <a:p>
            <a:pPr lvl="1"/>
            <a:r>
              <a:rPr lang="nb-NO" sz="2600" noProof="0" dirty="0" smtClean="0"/>
              <a:t>Øker høyden på </a:t>
            </a:r>
            <a:r>
              <a:rPr lang="nb-NO" sz="2600" noProof="0" dirty="0" err="1" smtClean="0"/>
              <a:t>villi</a:t>
            </a:r>
            <a:r>
              <a:rPr lang="nb-NO" sz="2600" noProof="0" dirty="0" smtClean="0"/>
              <a:t> og dybden på krypter</a:t>
            </a:r>
          </a:p>
          <a:p>
            <a:pPr lvl="1"/>
            <a:r>
              <a:rPr lang="nb-NO" sz="2600" noProof="0" dirty="0" smtClean="0"/>
              <a:t>Reduserer volum på PN</a:t>
            </a:r>
          </a:p>
          <a:p>
            <a:pPr lvl="1"/>
            <a:r>
              <a:rPr lang="nb-NO" sz="2600" noProof="0" dirty="0" smtClean="0"/>
              <a:t>≥20% nedgang i volum på PN</a:t>
            </a:r>
          </a:p>
          <a:p>
            <a:pPr lvl="1"/>
            <a:r>
              <a:rPr lang="nb-NO" sz="2600" noProof="0" dirty="0" smtClean="0"/>
              <a:t>Reduksjon ≥1 dag i behov for PN hos 68%</a:t>
            </a:r>
          </a:p>
          <a:p>
            <a:pPr lvl="1"/>
            <a:r>
              <a:rPr lang="nb-NO" sz="2600" noProof="0" dirty="0" smtClean="0"/>
              <a:t>Noen kan slutte helt med PN</a:t>
            </a:r>
            <a:endParaRPr lang="nb-NO" sz="2600" noProof="0" dirty="0"/>
          </a:p>
        </p:txBody>
      </p:sp>
      <p:sp>
        <p:nvSpPr>
          <p:cNvPr id="4" name="Rektangel 3"/>
          <p:cNvSpPr/>
          <p:nvPr/>
        </p:nvSpPr>
        <p:spPr>
          <a:xfrm>
            <a:off x="6304084" y="5873399"/>
            <a:ext cx="58087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dirty="0"/>
              <a:t>Jeppesen PB, </a:t>
            </a:r>
            <a:r>
              <a:rPr lang="nb-NO" sz="1400" dirty="0" err="1"/>
              <a:t>Pertkiewicz</a:t>
            </a:r>
            <a:r>
              <a:rPr lang="nb-NO" sz="1400" dirty="0"/>
              <a:t> M, Messing B, </a:t>
            </a:r>
            <a:r>
              <a:rPr lang="nb-NO" sz="1400" dirty="0" err="1"/>
              <a:t>Iyer</a:t>
            </a:r>
            <a:r>
              <a:rPr lang="nb-NO" sz="1400" dirty="0"/>
              <a:t> K, </a:t>
            </a:r>
            <a:r>
              <a:rPr lang="nb-NO" sz="1400" dirty="0" err="1"/>
              <a:t>Seidner</a:t>
            </a:r>
            <a:r>
              <a:rPr lang="nb-NO" sz="1400" dirty="0"/>
              <a:t> DL,</a:t>
            </a:r>
          </a:p>
          <a:p>
            <a:r>
              <a:rPr lang="nb-NO" sz="1400" dirty="0" err="1"/>
              <a:t>O’Keefe</a:t>
            </a:r>
            <a:r>
              <a:rPr lang="nb-NO" sz="1400" dirty="0"/>
              <a:t> SJ, et al. </a:t>
            </a:r>
            <a:r>
              <a:rPr lang="nb-NO" sz="1400" dirty="0" err="1"/>
              <a:t>Teduglutide</a:t>
            </a:r>
            <a:r>
              <a:rPr lang="nb-NO" sz="1400" dirty="0"/>
              <a:t> </a:t>
            </a:r>
            <a:r>
              <a:rPr lang="nb-NO" sz="1400" dirty="0" err="1"/>
              <a:t>reduces</a:t>
            </a:r>
            <a:r>
              <a:rPr lang="nb-NO" sz="1400" dirty="0"/>
              <a:t> </a:t>
            </a:r>
            <a:r>
              <a:rPr lang="nb-NO" sz="1400" dirty="0" err="1"/>
              <a:t>need</a:t>
            </a:r>
            <a:r>
              <a:rPr lang="nb-NO" sz="1400" dirty="0"/>
              <a:t> for parenteral </a:t>
            </a:r>
            <a:r>
              <a:rPr lang="nb-NO" sz="1400" dirty="0" smtClean="0"/>
              <a:t>support </a:t>
            </a:r>
            <a:r>
              <a:rPr lang="nb-NO" sz="1400" dirty="0" err="1" smtClean="0"/>
              <a:t>among</a:t>
            </a:r>
            <a:r>
              <a:rPr lang="nb-NO" sz="1400" dirty="0" smtClean="0"/>
              <a:t> </a:t>
            </a:r>
            <a:r>
              <a:rPr lang="nb-NO" sz="1400" dirty="0" err="1"/>
              <a:t>patients</a:t>
            </a:r>
            <a:r>
              <a:rPr lang="nb-NO" sz="1400" dirty="0"/>
              <a:t> </a:t>
            </a:r>
            <a:r>
              <a:rPr lang="nb-NO" sz="1400" dirty="0" err="1"/>
              <a:t>with</a:t>
            </a:r>
            <a:r>
              <a:rPr lang="nb-NO" sz="1400" dirty="0"/>
              <a:t> </a:t>
            </a:r>
            <a:r>
              <a:rPr lang="nb-NO" sz="1400" dirty="0" err="1"/>
              <a:t>short</a:t>
            </a:r>
            <a:r>
              <a:rPr lang="nb-NO" sz="1400" dirty="0"/>
              <a:t> </a:t>
            </a:r>
            <a:r>
              <a:rPr lang="nb-NO" sz="1400" dirty="0" err="1"/>
              <a:t>bowel</a:t>
            </a:r>
            <a:r>
              <a:rPr lang="nb-NO" sz="1400" dirty="0"/>
              <a:t> </a:t>
            </a:r>
            <a:r>
              <a:rPr lang="nb-NO" sz="1400" dirty="0" err="1"/>
              <a:t>syndrome</a:t>
            </a:r>
            <a:r>
              <a:rPr lang="nb-NO" sz="1400" dirty="0"/>
              <a:t> </a:t>
            </a:r>
            <a:r>
              <a:rPr lang="nb-NO" sz="1400" dirty="0" err="1"/>
              <a:t>with</a:t>
            </a:r>
            <a:r>
              <a:rPr lang="nb-NO" sz="1400" dirty="0"/>
              <a:t> intestinal </a:t>
            </a:r>
            <a:r>
              <a:rPr lang="nb-NO" sz="1400" dirty="0" err="1"/>
              <a:t>failure</a:t>
            </a:r>
            <a:r>
              <a:rPr lang="nb-NO" sz="1400" dirty="0" smtClean="0"/>
              <a:t>. </a:t>
            </a:r>
            <a:r>
              <a:rPr lang="nb-NO" sz="1400" dirty="0" err="1" smtClean="0"/>
              <a:t>Gastroenterology</a:t>
            </a:r>
            <a:r>
              <a:rPr lang="nb-NO" sz="1400" dirty="0"/>
              <a:t>. 2012;143(6):1473–81.</a:t>
            </a:r>
          </a:p>
        </p:txBody>
      </p:sp>
      <p:sp>
        <p:nvSpPr>
          <p:cNvPr id="5" name="Rektangel 4"/>
          <p:cNvSpPr/>
          <p:nvPr/>
        </p:nvSpPr>
        <p:spPr>
          <a:xfrm>
            <a:off x="105507" y="5873399"/>
            <a:ext cx="60403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dirty="0"/>
              <a:t>Schwartz LK, </a:t>
            </a:r>
            <a:r>
              <a:rPr lang="nb-NO" sz="1400" dirty="0" err="1"/>
              <a:t>O'Keefe</a:t>
            </a:r>
            <a:r>
              <a:rPr lang="nb-NO" sz="1400" dirty="0"/>
              <a:t> SJ, </a:t>
            </a:r>
            <a:r>
              <a:rPr lang="nb-NO" sz="1400" dirty="0" err="1"/>
              <a:t>Fujioka</a:t>
            </a:r>
            <a:r>
              <a:rPr lang="nb-NO" sz="1400" dirty="0"/>
              <a:t> K, </a:t>
            </a:r>
            <a:r>
              <a:rPr lang="nb-NO" sz="1400" dirty="0" err="1"/>
              <a:t>Gabe</a:t>
            </a:r>
            <a:r>
              <a:rPr lang="nb-NO" sz="1400" dirty="0"/>
              <a:t> SM, </a:t>
            </a:r>
            <a:r>
              <a:rPr lang="nb-NO" sz="1400" dirty="0" err="1"/>
              <a:t>Lamprecht</a:t>
            </a:r>
            <a:r>
              <a:rPr lang="nb-NO" sz="1400" dirty="0"/>
              <a:t> G, </a:t>
            </a:r>
            <a:r>
              <a:rPr lang="nb-NO" sz="1400" dirty="0" err="1"/>
              <a:t>Pape</a:t>
            </a:r>
            <a:r>
              <a:rPr lang="nb-NO" sz="1400" dirty="0"/>
              <a:t> UF, Li B, Youssef NN, Jeppesen PB</a:t>
            </a:r>
            <a:r>
              <a:rPr lang="nb-NO" sz="1400" dirty="0" smtClean="0"/>
              <a:t>. Long-Term </a:t>
            </a:r>
            <a:r>
              <a:rPr lang="nb-NO" sz="1400" dirty="0" err="1"/>
              <a:t>Teduglutide</a:t>
            </a:r>
            <a:r>
              <a:rPr lang="nb-NO" sz="1400" dirty="0"/>
              <a:t> for </a:t>
            </a:r>
            <a:r>
              <a:rPr lang="nb-NO" sz="1400" dirty="0" err="1"/>
              <a:t>the</a:t>
            </a:r>
            <a:r>
              <a:rPr lang="nb-NO" sz="1400" dirty="0"/>
              <a:t> </a:t>
            </a:r>
            <a:r>
              <a:rPr lang="nb-NO" sz="1400" dirty="0" err="1"/>
              <a:t>Treatment</a:t>
            </a:r>
            <a:r>
              <a:rPr lang="nb-NO" sz="1400" dirty="0"/>
              <a:t> </a:t>
            </a:r>
            <a:r>
              <a:rPr lang="nb-NO" sz="1400" dirty="0" err="1"/>
              <a:t>of</a:t>
            </a:r>
            <a:r>
              <a:rPr lang="nb-NO" sz="1400" dirty="0"/>
              <a:t> </a:t>
            </a:r>
            <a:r>
              <a:rPr lang="nb-NO" sz="1400" dirty="0" err="1"/>
              <a:t>Patients</a:t>
            </a:r>
            <a:r>
              <a:rPr lang="nb-NO" sz="1400" dirty="0"/>
              <a:t> With Intestinal </a:t>
            </a:r>
            <a:r>
              <a:rPr lang="nb-NO" sz="1400" dirty="0" err="1"/>
              <a:t>Failure</a:t>
            </a:r>
            <a:r>
              <a:rPr lang="nb-NO" sz="1400" dirty="0"/>
              <a:t> Associated With Short </a:t>
            </a:r>
            <a:r>
              <a:rPr lang="nb-NO" sz="1400" dirty="0" err="1"/>
              <a:t>Bowel</a:t>
            </a:r>
            <a:r>
              <a:rPr lang="nb-NO" sz="1400" dirty="0"/>
              <a:t> </a:t>
            </a:r>
            <a:r>
              <a:rPr lang="nb-NO" sz="1400" dirty="0" err="1"/>
              <a:t>Syndrome</a:t>
            </a:r>
            <a:r>
              <a:rPr lang="nb-NO" sz="1400" dirty="0" smtClean="0"/>
              <a:t>. </a:t>
            </a:r>
            <a:r>
              <a:rPr lang="nb-NO" sz="1400" dirty="0" err="1" smtClean="0"/>
              <a:t>Clin</a:t>
            </a:r>
            <a:r>
              <a:rPr lang="nb-NO" sz="1400" dirty="0" smtClean="0"/>
              <a:t> </a:t>
            </a:r>
            <a:r>
              <a:rPr lang="nb-NO" sz="1400" dirty="0" err="1"/>
              <a:t>Transl</a:t>
            </a:r>
            <a:r>
              <a:rPr lang="nb-NO" sz="1400" dirty="0"/>
              <a:t> </a:t>
            </a:r>
            <a:r>
              <a:rPr lang="nb-NO" sz="1400" dirty="0" err="1"/>
              <a:t>Gastroenterol</a:t>
            </a:r>
            <a:r>
              <a:rPr lang="nb-NO" sz="1400" dirty="0"/>
              <a:t>. 2016 </a:t>
            </a:r>
          </a:p>
        </p:txBody>
      </p:sp>
    </p:spTree>
    <p:extLst>
      <p:ext uri="{BB962C8B-B14F-4D97-AF65-F5344CB8AC3E}">
        <p14:creationId xmlns:p14="http://schemas.microsoft.com/office/powerpoint/2010/main" val="245113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7488"/>
            <a:ext cx="10515600" cy="638922"/>
          </a:xfrm>
        </p:spPr>
        <p:txBody>
          <a:bodyPr>
            <a:normAutofit fontScale="90000"/>
          </a:bodyPr>
          <a:lstStyle/>
          <a:p>
            <a:r>
              <a:rPr lang="nb-NO" noProof="0" dirty="0" err="1" smtClean="0">
                <a:solidFill>
                  <a:srgbClr val="00B050"/>
                </a:solidFill>
              </a:rPr>
              <a:t>Teduglutid</a:t>
            </a:r>
            <a:r>
              <a:rPr lang="nb-NO" noProof="0" dirty="0" smtClean="0">
                <a:solidFill>
                  <a:srgbClr val="00B050"/>
                </a:solidFill>
              </a:rPr>
              <a:t> (Revestive®) - 2</a:t>
            </a:r>
            <a:endParaRPr lang="nb-NO" noProof="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095455"/>
            <a:ext cx="10058400" cy="4296256"/>
          </a:xfrm>
        </p:spPr>
        <p:txBody>
          <a:bodyPr>
            <a:normAutofit lnSpcReduction="10000"/>
          </a:bodyPr>
          <a:lstStyle/>
          <a:p>
            <a:r>
              <a:rPr lang="nb-NO" sz="2800" noProof="0" dirty="0" smtClean="0"/>
              <a:t>FDA godkjent under </a:t>
            </a:r>
            <a:r>
              <a:rPr lang="nb-NO" dirty="0"/>
              <a:t>navnet </a:t>
            </a:r>
            <a:r>
              <a:rPr lang="nb-NO" dirty="0" err="1"/>
              <a:t>Gattex</a:t>
            </a:r>
            <a:r>
              <a:rPr lang="nb-NO" dirty="0"/>
              <a:t>® </a:t>
            </a:r>
            <a:r>
              <a:rPr lang="nb-NO" sz="2800" noProof="0" dirty="0" smtClean="0"/>
              <a:t>for SBS pasienter som er avhengige av PS (”</a:t>
            </a:r>
            <a:r>
              <a:rPr lang="nb-NO" dirty="0" err="1" smtClean="0"/>
              <a:t>treatment</a:t>
            </a:r>
            <a:r>
              <a:rPr lang="nb-NO" dirty="0" smtClean="0"/>
              <a:t> </a:t>
            </a:r>
            <a:r>
              <a:rPr lang="nb-NO" dirty="0" err="1"/>
              <a:t>of</a:t>
            </a:r>
            <a:r>
              <a:rPr lang="nb-NO" dirty="0"/>
              <a:t> adult </a:t>
            </a:r>
            <a:r>
              <a:rPr lang="nb-NO" dirty="0" err="1"/>
              <a:t>patients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Short </a:t>
            </a:r>
            <a:r>
              <a:rPr lang="nb-NO" dirty="0" err="1"/>
              <a:t>Bowel</a:t>
            </a:r>
            <a:r>
              <a:rPr lang="nb-NO" dirty="0"/>
              <a:t> </a:t>
            </a:r>
            <a:r>
              <a:rPr lang="nb-NO" dirty="0" err="1"/>
              <a:t>Syndrome</a:t>
            </a:r>
            <a:r>
              <a:rPr lang="nb-NO" dirty="0"/>
              <a:t> (SBS) </a:t>
            </a:r>
            <a:r>
              <a:rPr lang="nb-NO" dirty="0" err="1"/>
              <a:t>who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dependent </a:t>
            </a:r>
            <a:r>
              <a:rPr lang="nb-NO" dirty="0" err="1"/>
              <a:t>on</a:t>
            </a:r>
            <a:r>
              <a:rPr lang="nb-NO" dirty="0"/>
              <a:t> parenteral </a:t>
            </a:r>
            <a:r>
              <a:rPr lang="nb-NO" dirty="0" smtClean="0"/>
              <a:t>support”)</a:t>
            </a:r>
            <a:endParaRPr lang="nb-NO" sz="2800" noProof="0" dirty="0" smtClean="0"/>
          </a:p>
          <a:p>
            <a:r>
              <a:rPr lang="nb-NO" dirty="0" smtClean="0"/>
              <a:t>Indikasjon i Norge:</a:t>
            </a:r>
          </a:p>
          <a:p>
            <a:pPr lvl="1"/>
            <a:r>
              <a:rPr lang="nb-NO" dirty="0" smtClean="0"/>
              <a:t>”Behandling </a:t>
            </a:r>
            <a:r>
              <a:rPr lang="nb-NO" dirty="0"/>
              <a:t>av pasienter ≥1 år med kort tarm-syndrom. Pasienten bør være stabil etter en periode med intestinal adapsjon etter kirurgi</a:t>
            </a:r>
            <a:r>
              <a:rPr lang="nb-NO" dirty="0" smtClean="0"/>
              <a:t>.”</a:t>
            </a:r>
            <a:endParaRPr lang="nb-NO" sz="2400" noProof="0" dirty="0" smtClean="0"/>
          </a:p>
          <a:p>
            <a:r>
              <a:rPr lang="nb-NO" sz="2800" noProof="0" dirty="0" smtClean="0"/>
              <a:t>Optimal tidspunkt for oppstart:</a:t>
            </a:r>
          </a:p>
          <a:p>
            <a:pPr lvl="1"/>
            <a:r>
              <a:rPr lang="nb-NO" sz="2800" noProof="0" dirty="0" smtClean="0"/>
              <a:t>Uklart</a:t>
            </a:r>
          </a:p>
          <a:p>
            <a:pPr lvl="1"/>
            <a:r>
              <a:rPr lang="nb-NO" sz="2800" noProof="0" dirty="0" smtClean="0"/>
              <a:t>Virker selv om det er gått mer enn 2 år fra operasjon</a:t>
            </a:r>
          </a:p>
          <a:p>
            <a:pPr lvl="2"/>
            <a:r>
              <a:rPr lang="nb-NO" sz="2600" noProof="0" dirty="0" smtClean="0"/>
              <a:t>Da skal pasienten ha oppnådd maksimal adaptasjon</a:t>
            </a:r>
            <a:endParaRPr lang="nb-NO" sz="2600" noProof="0" dirty="0"/>
          </a:p>
        </p:txBody>
      </p:sp>
      <p:sp>
        <p:nvSpPr>
          <p:cNvPr id="4" name="Rektangel 3"/>
          <p:cNvSpPr/>
          <p:nvPr/>
        </p:nvSpPr>
        <p:spPr>
          <a:xfrm>
            <a:off x="216877" y="535426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1400" dirty="0" err="1"/>
              <a:t>O'Keefe</a:t>
            </a:r>
            <a:r>
              <a:rPr lang="nb-NO" sz="1400" dirty="0"/>
              <a:t> SJ, Jeppesen PB, </a:t>
            </a:r>
            <a:r>
              <a:rPr lang="nb-NO" sz="1400" dirty="0" err="1"/>
              <a:t>Gilroy</a:t>
            </a:r>
            <a:r>
              <a:rPr lang="nb-NO" sz="1400" dirty="0"/>
              <a:t> R, </a:t>
            </a:r>
            <a:r>
              <a:rPr lang="nb-NO" sz="1400" dirty="0" err="1"/>
              <a:t>Pertkiewicz</a:t>
            </a:r>
            <a:r>
              <a:rPr lang="nb-NO" sz="1400" dirty="0"/>
              <a:t> M, Allard JP,</a:t>
            </a:r>
          </a:p>
          <a:p>
            <a:r>
              <a:rPr lang="nb-NO" sz="1400" dirty="0"/>
              <a:t>Messing B. </a:t>
            </a:r>
            <a:r>
              <a:rPr lang="nb-NO" sz="1400" dirty="0" err="1"/>
              <a:t>Safety</a:t>
            </a:r>
            <a:r>
              <a:rPr lang="nb-NO" sz="1400" dirty="0"/>
              <a:t> and </a:t>
            </a:r>
            <a:r>
              <a:rPr lang="nb-NO" sz="1400" dirty="0" err="1"/>
              <a:t>efficacy</a:t>
            </a:r>
            <a:r>
              <a:rPr lang="nb-NO" sz="1400" dirty="0"/>
              <a:t> </a:t>
            </a:r>
            <a:r>
              <a:rPr lang="nb-NO" sz="1400" dirty="0" err="1"/>
              <a:t>of</a:t>
            </a:r>
            <a:r>
              <a:rPr lang="nb-NO" sz="1400" dirty="0"/>
              <a:t> </a:t>
            </a:r>
            <a:r>
              <a:rPr lang="nb-NO" sz="1400" dirty="0" err="1"/>
              <a:t>teduglutide</a:t>
            </a:r>
            <a:r>
              <a:rPr lang="nb-NO" sz="1400" dirty="0"/>
              <a:t> </a:t>
            </a:r>
            <a:r>
              <a:rPr lang="nb-NO" sz="1400" dirty="0" err="1"/>
              <a:t>after</a:t>
            </a:r>
            <a:r>
              <a:rPr lang="nb-NO" sz="1400" dirty="0"/>
              <a:t> 52 </a:t>
            </a:r>
            <a:r>
              <a:rPr lang="nb-NO" sz="1400" dirty="0" err="1"/>
              <a:t>weeks</a:t>
            </a:r>
            <a:r>
              <a:rPr lang="nb-NO" sz="1400" dirty="0"/>
              <a:t> </a:t>
            </a:r>
            <a:r>
              <a:rPr lang="nb-NO" sz="1400" dirty="0" err="1"/>
              <a:t>of</a:t>
            </a:r>
            <a:endParaRPr lang="nb-NO" sz="1400" dirty="0"/>
          </a:p>
          <a:p>
            <a:r>
              <a:rPr lang="nb-NO" sz="1400" dirty="0" err="1"/>
              <a:t>treatment</a:t>
            </a:r>
            <a:r>
              <a:rPr lang="nb-NO" sz="1400" dirty="0"/>
              <a:t> in </a:t>
            </a:r>
            <a:r>
              <a:rPr lang="nb-NO" sz="1400" dirty="0" err="1"/>
              <a:t>patients</a:t>
            </a:r>
            <a:r>
              <a:rPr lang="nb-NO" sz="1400" dirty="0"/>
              <a:t> </a:t>
            </a:r>
            <a:r>
              <a:rPr lang="nb-NO" sz="1400" dirty="0" err="1"/>
              <a:t>with</a:t>
            </a:r>
            <a:r>
              <a:rPr lang="nb-NO" sz="1400" dirty="0"/>
              <a:t> </a:t>
            </a:r>
            <a:r>
              <a:rPr lang="nb-NO" sz="1400" dirty="0" err="1"/>
              <a:t>short</a:t>
            </a:r>
            <a:r>
              <a:rPr lang="nb-NO" sz="1400" dirty="0"/>
              <a:t> </a:t>
            </a:r>
            <a:r>
              <a:rPr lang="nb-NO" sz="1400" dirty="0" err="1"/>
              <a:t>bowel</a:t>
            </a:r>
            <a:r>
              <a:rPr lang="nb-NO" sz="1400" dirty="0"/>
              <a:t> intestinal </a:t>
            </a:r>
            <a:r>
              <a:rPr lang="nb-NO" sz="1400" dirty="0" err="1"/>
              <a:t>failure</a:t>
            </a:r>
            <a:r>
              <a:rPr lang="nb-NO" sz="1400" dirty="0"/>
              <a:t>. </a:t>
            </a:r>
            <a:r>
              <a:rPr lang="nb-NO" sz="1400" dirty="0" err="1"/>
              <a:t>Clin</a:t>
            </a:r>
            <a:endParaRPr lang="nb-NO" sz="1400" dirty="0"/>
          </a:p>
          <a:p>
            <a:r>
              <a:rPr lang="nb-NO" sz="1400" dirty="0" err="1"/>
              <a:t>Gastroenterol</a:t>
            </a:r>
            <a:r>
              <a:rPr lang="nb-NO" sz="1400" dirty="0"/>
              <a:t> </a:t>
            </a:r>
            <a:r>
              <a:rPr lang="nb-NO" sz="1400" dirty="0" err="1"/>
              <a:t>Hepatol</a:t>
            </a:r>
            <a:r>
              <a:rPr lang="nb-NO" sz="1400" dirty="0"/>
              <a:t>. 2013;11(7):815–23</a:t>
            </a:r>
          </a:p>
        </p:txBody>
      </p:sp>
      <p:sp>
        <p:nvSpPr>
          <p:cNvPr id="5" name="Rektangel 4"/>
          <p:cNvSpPr/>
          <p:nvPr/>
        </p:nvSpPr>
        <p:spPr>
          <a:xfrm>
            <a:off x="6312877" y="5354263"/>
            <a:ext cx="57765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dirty="0" err="1"/>
              <a:t>Seidner</a:t>
            </a:r>
            <a:r>
              <a:rPr lang="nb-NO" sz="1400" dirty="0"/>
              <a:t> DL, Schwartz </a:t>
            </a:r>
            <a:r>
              <a:rPr lang="nb-NO" sz="1400" dirty="0" err="1"/>
              <a:t>LK,WinklerMF</a:t>
            </a:r>
            <a:r>
              <a:rPr lang="nb-NO" sz="1400" dirty="0"/>
              <a:t>, </a:t>
            </a:r>
            <a:r>
              <a:rPr lang="nb-NO" sz="1400" dirty="0" err="1"/>
              <a:t>Jeejeebhoy</a:t>
            </a:r>
            <a:r>
              <a:rPr lang="nb-NO" sz="1400" dirty="0"/>
              <a:t> K, </a:t>
            </a:r>
            <a:r>
              <a:rPr lang="nb-NO" sz="1400" dirty="0" err="1"/>
              <a:t>Boullata</a:t>
            </a:r>
            <a:r>
              <a:rPr lang="nb-NO" sz="1400" dirty="0"/>
              <a:t> JI</a:t>
            </a:r>
            <a:r>
              <a:rPr lang="nb-NO" sz="1400" dirty="0" smtClean="0"/>
              <a:t>, </a:t>
            </a:r>
            <a:r>
              <a:rPr lang="nb-NO" sz="1400" dirty="0" err="1" smtClean="0"/>
              <a:t>Tappenden</a:t>
            </a:r>
            <a:r>
              <a:rPr lang="nb-NO" sz="1400" dirty="0" smtClean="0"/>
              <a:t> </a:t>
            </a:r>
            <a:r>
              <a:rPr lang="nb-NO" sz="1400" dirty="0"/>
              <a:t>KA. </a:t>
            </a:r>
            <a:r>
              <a:rPr lang="nb-NO" sz="1400" dirty="0" err="1"/>
              <a:t>Increased</a:t>
            </a:r>
            <a:r>
              <a:rPr lang="nb-NO" sz="1400" dirty="0"/>
              <a:t> intestinal </a:t>
            </a:r>
            <a:r>
              <a:rPr lang="nb-NO" sz="1400" dirty="0" err="1"/>
              <a:t>absorption</a:t>
            </a:r>
            <a:r>
              <a:rPr lang="nb-NO" sz="1400" dirty="0"/>
              <a:t> in </a:t>
            </a:r>
            <a:r>
              <a:rPr lang="nb-NO" sz="1400" dirty="0" err="1"/>
              <a:t>the</a:t>
            </a:r>
            <a:r>
              <a:rPr lang="nb-NO" sz="1400" dirty="0"/>
              <a:t> </a:t>
            </a:r>
            <a:r>
              <a:rPr lang="nb-NO" sz="1400" dirty="0" err="1"/>
              <a:t>era</a:t>
            </a:r>
            <a:r>
              <a:rPr lang="nb-NO" sz="1400" dirty="0"/>
              <a:t> </a:t>
            </a:r>
            <a:r>
              <a:rPr lang="nb-NO" sz="1400" dirty="0" err="1" smtClean="0"/>
              <a:t>of</a:t>
            </a:r>
            <a:r>
              <a:rPr lang="nb-NO" sz="1400" dirty="0" smtClean="0"/>
              <a:t> </a:t>
            </a:r>
            <a:r>
              <a:rPr lang="nb-NO" sz="1400" dirty="0" err="1" smtClean="0"/>
              <a:t>teduglutide</a:t>
            </a:r>
            <a:r>
              <a:rPr lang="nb-NO" sz="1400" dirty="0" smtClean="0"/>
              <a:t> </a:t>
            </a:r>
            <a:r>
              <a:rPr lang="nb-NO" sz="1400" dirty="0"/>
              <a:t>and </a:t>
            </a:r>
            <a:r>
              <a:rPr lang="nb-NO" sz="1400" dirty="0" err="1"/>
              <a:t>its</a:t>
            </a:r>
            <a:r>
              <a:rPr lang="nb-NO" sz="1400" dirty="0"/>
              <a:t> </a:t>
            </a:r>
            <a:r>
              <a:rPr lang="nb-NO" sz="1400" dirty="0" err="1"/>
              <a:t>impact</a:t>
            </a:r>
            <a:r>
              <a:rPr lang="nb-NO" sz="1400" dirty="0"/>
              <a:t> </a:t>
            </a:r>
            <a:r>
              <a:rPr lang="nb-NO" sz="1400" dirty="0" err="1"/>
              <a:t>on</a:t>
            </a:r>
            <a:r>
              <a:rPr lang="nb-NO" sz="1400" dirty="0"/>
              <a:t> management </a:t>
            </a:r>
            <a:r>
              <a:rPr lang="nb-NO" sz="1400" dirty="0" err="1"/>
              <a:t>strategies</a:t>
            </a:r>
            <a:r>
              <a:rPr lang="nb-NO" sz="1400" dirty="0"/>
              <a:t> in </a:t>
            </a:r>
            <a:r>
              <a:rPr lang="nb-NO" sz="1400" dirty="0" err="1" smtClean="0"/>
              <a:t>patients</a:t>
            </a:r>
            <a:r>
              <a:rPr lang="nb-NO" sz="1400" dirty="0" smtClean="0"/>
              <a:t> </a:t>
            </a:r>
            <a:r>
              <a:rPr lang="nb-NO" sz="1400" dirty="0" err="1" smtClean="0"/>
              <a:t>with</a:t>
            </a:r>
            <a:r>
              <a:rPr lang="nb-NO" sz="1400" dirty="0" smtClean="0"/>
              <a:t> </a:t>
            </a:r>
            <a:r>
              <a:rPr lang="nb-NO" sz="1400" dirty="0" err="1"/>
              <a:t>short</a:t>
            </a:r>
            <a:r>
              <a:rPr lang="nb-NO" sz="1400" dirty="0"/>
              <a:t> </a:t>
            </a:r>
            <a:r>
              <a:rPr lang="nb-NO" sz="1400" dirty="0" err="1"/>
              <a:t>bowel</a:t>
            </a:r>
            <a:r>
              <a:rPr lang="nb-NO" sz="1400" dirty="0"/>
              <a:t> </a:t>
            </a:r>
            <a:r>
              <a:rPr lang="nb-NO" sz="1400" dirty="0" err="1"/>
              <a:t>syndrome-associated</a:t>
            </a:r>
            <a:r>
              <a:rPr lang="nb-NO" sz="1400" dirty="0"/>
              <a:t> intestinal </a:t>
            </a:r>
            <a:r>
              <a:rPr lang="nb-NO" sz="1400" dirty="0" err="1"/>
              <a:t>failure</a:t>
            </a:r>
            <a:r>
              <a:rPr lang="nb-NO" sz="1400" dirty="0"/>
              <a:t>. JPEN </a:t>
            </a:r>
            <a:r>
              <a:rPr lang="nb-NO" sz="1400" dirty="0" smtClean="0"/>
              <a:t>J </a:t>
            </a:r>
            <a:r>
              <a:rPr lang="nb-NO" sz="1400" dirty="0" err="1" smtClean="0"/>
              <a:t>Parenter</a:t>
            </a:r>
            <a:r>
              <a:rPr lang="nb-NO" sz="1400" dirty="0" smtClean="0"/>
              <a:t> </a:t>
            </a:r>
            <a:r>
              <a:rPr lang="nb-NO" sz="1400" dirty="0"/>
              <a:t>Enteral </a:t>
            </a:r>
            <a:r>
              <a:rPr lang="nb-NO" sz="1400" dirty="0" err="1"/>
              <a:t>Nutr</a:t>
            </a:r>
            <a:r>
              <a:rPr lang="nb-NO" sz="1400" dirty="0"/>
              <a:t>. 2013;37(2):201–11.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269" y="6278554"/>
            <a:ext cx="4224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www.accessdata.fda.gov</a:t>
            </a:r>
            <a:r>
              <a:rPr lang="en-US" sz="1400" dirty="0"/>
              <a:t>/</a:t>
            </a:r>
            <a:r>
              <a:rPr lang="en-US" sz="1400" dirty="0" err="1"/>
              <a:t>drugsatfda_docs</a:t>
            </a:r>
            <a:r>
              <a:rPr lang="en-US" sz="1400" dirty="0"/>
              <a:t>/label/2014/203441s002lbl.pdf</a:t>
            </a:r>
          </a:p>
        </p:txBody>
      </p:sp>
    </p:spTree>
    <p:extLst>
      <p:ext uri="{BB962C8B-B14F-4D97-AF65-F5344CB8AC3E}">
        <p14:creationId xmlns:p14="http://schemas.microsoft.com/office/powerpoint/2010/main" val="42421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369"/>
            <a:ext cx="10515600" cy="1325563"/>
          </a:xfrm>
        </p:spPr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åd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/>
              <a:t>EMA (European Medicines </a:t>
            </a:r>
            <a:r>
              <a:rPr lang="en-US" dirty="0" smtClean="0"/>
              <a:t>Agency)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6869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“No dose adjustment is necessary for adult or paediatric patients with mild renal impairment. In adult or paediatric patients with moderate and severe renal impairment (creatinine clearance less than 50 ml/min), and end-stage renal disease, the daily dose should be reduced by 50%”  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383316" y="5716093"/>
            <a:ext cx="9061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://www.ema.europa.eu/docs/en_GB/document_library/EPAR_-_</a:t>
            </a:r>
            <a:r>
              <a:rPr lang="en-US" sz="2000" dirty="0" smtClean="0">
                <a:hlinkClick r:id="rId2"/>
              </a:rPr>
              <a:t>Product_Information/human/002345/WC500132926.pdf</a:t>
            </a:r>
            <a:r>
              <a:rPr lang="en-US" sz="2000" dirty="0" smtClean="0"/>
              <a:t>  Accessed 16 Sept 2016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776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8253" y="80457"/>
            <a:ext cx="7331015" cy="887328"/>
          </a:xfrm>
        </p:spPr>
        <p:txBody>
          <a:bodyPr>
            <a:normAutofit fontScale="90000"/>
          </a:bodyPr>
          <a:lstStyle/>
          <a:p>
            <a:r>
              <a:rPr lang="nb-NO" noProof="0" dirty="0" smtClean="0"/>
              <a:t>Folketrygdloven - </a:t>
            </a:r>
            <a:r>
              <a:rPr lang="nb-NO" noProof="0" dirty="0" err="1" smtClean="0"/>
              <a:t>teduglutid</a:t>
            </a:r>
            <a:r>
              <a:rPr lang="nb-NO" noProof="0" dirty="0" smtClean="0"/>
              <a:t/>
            </a:r>
            <a:br>
              <a:rPr lang="nb-NO" noProof="0" dirty="0" smtClean="0"/>
            </a:br>
            <a:r>
              <a:rPr lang="nb-NO" sz="1800" b="1" noProof="0" dirty="0" smtClean="0"/>
              <a:t>Endret: 3/15, 8/18</a:t>
            </a:r>
            <a:r>
              <a:rPr lang="nb-NO" sz="1800" noProof="0" dirty="0" smtClean="0"/>
              <a:t>, </a:t>
            </a:r>
            <a:r>
              <a:rPr lang="nb-NO" sz="1800" b="1" noProof="0" dirty="0" smtClean="0"/>
              <a:t>12/16</a:t>
            </a:r>
            <a:r>
              <a:rPr lang="nb-NO" sz="1800" dirty="0" smtClean="0"/>
              <a:t> </a:t>
            </a:r>
            <a:r>
              <a:rPr lang="nb-NO" sz="1800" b="1" noProof="0" dirty="0" smtClean="0"/>
              <a:t>Preparatnavn</a:t>
            </a:r>
            <a:r>
              <a:rPr lang="nb-NO" sz="1800" b="1" noProof="0" dirty="0"/>
              <a:t>: Revestive </a:t>
            </a:r>
            <a:r>
              <a:rPr lang="nb-NO" sz="1800" b="1" noProof="0" dirty="0" smtClean="0"/>
              <a:t>injeksjonsvæske. </a:t>
            </a:r>
            <a:r>
              <a:rPr lang="nb-NO" sz="1800" noProof="0" dirty="0" smtClean="0"/>
              <a:t>ATC-kode</a:t>
            </a:r>
            <a:r>
              <a:rPr lang="nb-NO" sz="1800" noProof="0" dirty="0"/>
              <a:t>: A16AX08</a:t>
            </a:r>
            <a:r>
              <a:rPr lang="nb-NO" sz="1800" i="1" noProof="0" dirty="0"/>
              <a:t> </a:t>
            </a:r>
            <a:r>
              <a:rPr lang="nb-NO" sz="1800" noProof="0" dirty="0"/>
              <a:t> </a:t>
            </a:r>
            <a:endParaRPr lang="nb-NO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6990270" y="111440"/>
            <a:ext cx="4899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www.nav.no</a:t>
            </a:r>
            <a:r>
              <a:rPr lang="en-US" sz="1400" dirty="0"/>
              <a:t>/</a:t>
            </a:r>
            <a:r>
              <a:rPr lang="en-US" sz="1400" dirty="0" err="1"/>
              <a:t>rettskildene</a:t>
            </a:r>
            <a:r>
              <a:rPr lang="en-US" sz="1400" dirty="0"/>
              <a:t>/</a:t>
            </a:r>
            <a:r>
              <a:rPr lang="en-US" sz="1400" dirty="0" err="1"/>
              <a:t>Virkestoffer</a:t>
            </a:r>
            <a:r>
              <a:rPr lang="en-US" sz="1400" dirty="0"/>
              <a:t>/</a:t>
            </a:r>
            <a:r>
              <a:rPr lang="en-US" sz="1400" dirty="0" err="1"/>
              <a:t>teduglutid</a:t>
            </a:r>
            <a:endParaRPr lang="en-US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7129" y="1152764"/>
            <a:ext cx="6877946" cy="540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89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err="1" smtClean="0">
                <a:solidFill>
                  <a:srgbClr val="00B050"/>
                </a:solidFill>
              </a:rPr>
              <a:t>Teduglutid</a:t>
            </a:r>
            <a:r>
              <a:rPr lang="nb-NO" noProof="0" dirty="0" smtClean="0">
                <a:solidFill>
                  <a:srgbClr val="00B050"/>
                </a:solidFill>
              </a:rPr>
              <a:t> (Revestive®) - 3</a:t>
            </a:r>
            <a:endParaRPr lang="nb-NO" noProof="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1498"/>
          </a:xfrm>
        </p:spPr>
        <p:txBody>
          <a:bodyPr>
            <a:normAutofit fontScale="92500" lnSpcReduction="10000"/>
          </a:bodyPr>
          <a:lstStyle/>
          <a:p>
            <a:r>
              <a:rPr lang="nb-NO" noProof="0" dirty="0" smtClean="0"/>
              <a:t>Forsiktighetsregler</a:t>
            </a:r>
          </a:p>
          <a:p>
            <a:pPr lvl="1"/>
            <a:r>
              <a:rPr lang="nb-NO" noProof="0" dirty="0" smtClean="0"/>
              <a:t>Ileostomi - stoma kan øke mye i størrelse</a:t>
            </a:r>
          </a:p>
          <a:p>
            <a:pPr lvl="1"/>
            <a:r>
              <a:rPr lang="nb-NO" noProof="0" dirty="0" smtClean="0"/>
              <a:t>Tarmveggen blir tykkere og kan føre til delvis eller total intestinal obstruksjon hos 3,9-9,4%</a:t>
            </a:r>
          </a:p>
          <a:p>
            <a:pPr lvl="1"/>
            <a:r>
              <a:rPr lang="nb-NO" noProof="0" dirty="0" smtClean="0"/>
              <a:t>Alle er reversible</a:t>
            </a:r>
          </a:p>
          <a:p>
            <a:pPr lvl="2"/>
            <a:r>
              <a:rPr lang="nb-NO" noProof="0" dirty="0" smtClean="0"/>
              <a:t>En pasient trengte endoskopisk blokking</a:t>
            </a:r>
          </a:p>
          <a:p>
            <a:pPr lvl="1"/>
            <a:endParaRPr lang="sv-SE" dirty="0" smtClean="0"/>
          </a:p>
          <a:p>
            <a:pPr lvl="1"/>
            <a:r>
              <a:rPr lang="sv-SE" dirty="0" smtClean="0"/>
              <a:t>Studier gjort så langt kan hverken bekrefte eller utelukke øket risiko for kreft. </a:t>
            </a:r>
            <a:r>
              <a:rPr lang="nb-NO" noProof="0" dirty="0" smtClean="0"/>
              <a:t>Utfør </a:t>
            </a:r>
            <a:r>
              <a:rPr lang="nb-NO" noProof="0" dirty="0" err="1" smtClean="0"/>
              <a:t>koloscopi</a:t>
            </a:r>
            <a:r>
              <a:rPr lang="nb-NO" noProof="0" dirty="0" smtClean="0"/>
              <a:t> 6 måneder før, 1 år etter og hvert 5. år</a:t>
            </a:r>
          </a:p>
          <a:p>
            <a:pPr lvl="3"/>
            <a:r>
              <a:rPr lang="nb-NO" dirty="0" smtClean="0"/>
              <a:t>Naturligvis ikke hos de som ikke har tykktarm(!)</a:t>
            </a:r>
            <a:endParaRPr lang="nb-NO" noProof="0" dirty="0" smtClean="0"/>
          </a:p>
          <a:p>
            <a:pPr lvl="2"/>
            <a:r>
              <a:rPr lang="nb-NO" noProof="0" dirty="0" smtClean="0"/>
              <a:t>Gi ikke hvis pasienten har hatt </a:t>
            </a:r>
            <a:r>
              <a:rPr lang="nb-NO" noProof="0" dirty="0" err="1" smtClean="0"/>
              <a:t>malignitet</a:t>
            </a:r>
            <a:r>
              <a:rPr lang="nb-NO" noProof="0" dirty="0" smtClean="0"/>
              <a:t> de siste 5 årene</a:t>
            </a:r>
          </a:p>
          <a:p>
            <a:pPr lvl="2"/>
            <a:r>
              <a:rPr lang="nb-NO" dirty="0" smtClean="0"/>
              <a:t>Stop behandling hvis pasienten utvikler kreft</a:t>
            </a:r>
            <a:endParaRPr lang="nb-NO" noProof="0" dirty="0" smtClean="0"/>
          </a:p>
          <a:p>
            <a:pPr lvl="1"/>
            <a:r>
              <a:rPr lang="nb-NO" noProof="0" dirty="0" smtClean="0"/>
              <a:t>Bedre absorbsjon av medisiner  </a:t>
            </a:r>
          </a:p>
          <a:p>
            <a:endParaRPr lang="nb-NO" noProof="0" dirty="0"/>
          </a:p>
        </p:txBody>
      </p:sp>
      <p:sp>
        <p:nvSpPr>
          <p:cNvPr id="5" name="Rektangel 3"/>
          <p:cNvSpPr/>
          <p:nvPr/>
        </p:nvSpPr>
        <p:spPr>
          <a:xfrm>
            <a:off x="1859796" y="6263382"/>
            <a:ext cx="8349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smtClean="0"/>
              <a:t>Bechtold </a:t>
            </a:r>
            <a:r>
              <a:rPr lang="nb-NO" dirty="0"/>
              <a:t>ML, </a:t>
            </a:r>
            <a:r>
              <a:rPr lang="nb-NO" dirty="0" smtClean="0"/>
              <a:t>et al. </a:t>
            </a:r>
            <a:r>
              <a:rPr lang="nb-NO" i="1" dirty="0" smtClean="0"/>
              <a:t>Curr </a:t>
            </a:r>
            <a:r>
              <a:rPr lang="nb-NO" i="1" dirty="0"/>
              <a:t>Gastroenterol Rep.</a:t>
            </a:r>
            <a:r>
              <a:rPr lang="nb-NO" dirty="0"/>
              <a:t> 2014;16(7):392</a:t>
            </a:r>
          </a:p>
        </p:txBody>
      </p:sp>
    </p:spTree>
    <p:extLst>
      <p:ext uri="{BB962C8B-B14F-4D97-AF65-F5344CB8AC3E}">
        <p14:creationId xmlns:p14="http://schemas.microsoft.com/office/powerpoint/2010/main" val="404869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03212"/>
          </a:xfrm>
        </p:spPr>
        <p:txBody>
          <a:bodyPr>
            <a:normAutofit fontScale="90000"/>
          </a:bodyPr>
          <a:lstStyle/>
          <a:p>
            <a:r>
              <a:rPr lang="en-US" dirty="0"/>
              <a:t>STEPS-2 study design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37" y="936869"/>
            <a:ext cx="10599615" cy="5062230"/>
          </a:xfrm>
          <a:prstGeom prst="rect">
            <a:avLst/>
          </a:prstGeom>
        </p:spPr>
      </p:pic>
      <p:sp>
        <p:nvSpPr>
          <p:cNvPr id="6" name="Rektangel 4"/>
          <p:cNvSpPr/>
          <p:nvPr/>
        </p:nvSpPr>
        <p:spPr>
          <a:xfrm>
            <a:off x="398584" y="6402592"/>
            <a:ext cx="11394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/>
              <a:t>Schwartz LK</a:t>
            </a:r>
            <a:r>
              <a:rPr lang="nb-NO" dirty="0" smtClean="0"/>
              <a:t>, et al</a:t>
            </a:r>
            <a:r>
              <a:rPr lang="nb-NO" dirty="0"/>
              <a:t>. </a:t>
            </a:r>
            <a:r>
              <a:rPr lang="en-US" dirty="0"/>
              <a:t>Clinical and Translational Gastroenterology</a:t>
            </a:r>
            <a:r>
              <a:rPr lang="nb-NO" dirty="0" smtClean="0"/>
              <a:t>. </a:t>
            </a:r>
            <a:r>
              <a:rPr lang="en-US" dirty="0"/>
              <a:t>P</a:t>
            </a:r>
            <a:r>
              <a:rPr lang="en-US" dirty="0" smtClean="0"/>
              <a:t>ublished </a:t>
            </a:r>
            <a:r>
              <a:rPr lang="en-US" dirty="0"/>
              <a:t>online 4 February 2016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499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032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Long-term </a:t>
            </a:r>
            <a:r>
              <a:rPr lang="en-US" dirty="0" err="1" smtClean="0"/>
              <a:t>teduglutide</a:t>
            </a:r>
            <a:r>
              <a:rPr lang="en-US" dirty="0" smtClean="0"/>
              <a:t>. Figure 2a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54" y="851890"/>
            <a:ext cx="10716453" cy="5121399"/>
          </a:xfrm>
          <a:prstGeom prst="rect">
            <a:avLst/>
          </a:prstGeom>
        </p:spPr>
      </p:pic>
      <p:sp>
        <p:nvSpPr>
          <p:cNvPr id="7" name="Rektangel 4"/>
          <p:cNvSpPr/>
          <p:nvPr/>
        </p:nvSpPr>
        <p:spPr>
          <a:xfrm>
            <a:off x="398584" y="6261528"/>
            <a:ext cx="11394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Schwartz LK</a:t>
            </a:r>
            <a:r>
              <a:rPr lang="nb-NO" dirty="0" smtClean="0"/>
              <a:t>, et al</a:t>
            </a:r>
            <a:r>
              <a:rPr lang="nb-NO" dirty="0"/>
              <a:t>. </a:t>
            </a:r>
            <a:r>
              <a:rPr lang="en-US" dirty="0"/>
              <a:t>Clinical and Translational Gastroenterology</a:t>
            </a:r>
            <a:r>
              <a:rPr lang="nb-NO" dirty="0" smtClean="0"/>
              <a:t>. </a:t>
            </a:r>
            <a:r>
              <a:rPr lang="en-US" dirty="0"/>
              <a:t>P</a:t>
            </a:r>
            <a:r>
              <a:rPr lang="en-US" dirty="0" smtClean="0"/>
              <a:t>ublished </a:t>
            </a:r>
            <a:r>
              <a:rPr lang="en-US" dirty="0"/>
              <a:t>online 4 February 2016(2016) 7 2 142;doi:10.1038/ctg.2015.69.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457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032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Long-term </a:t>
            </a:r>
            <a:r>
              <a:rPr lang="en-US" dirty="0" err="1" smtClean="0"/>
              <a:t>teduglutide</a:t>
            </a:r>
            <a:r>
              <a:rPr lang="en-US" dirty="0" smtClean="0"/>
              <a:t>. Figure 2b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69" y="741609"/>
            <a:ext cx="10382822" cy="5005450"/>
          </a:xfrm>
          <a:prstGeom prst="rect">
            <a:avLst/>
          </a:prstGeom>
        </p:spPr>
      </p:pic>
      <p:sp>
        <p:nvSpPr>
          <p:cNvPr id="7" name="Rektangel 4"/>
          <p:cNvSpPr/>
          <p:nvPr/>
        </p:nvSpPr>
        <p:spPr>
          <a:xfrm>
            <a:off x="398584" y="6187440"/>
            <a:ext cx="11394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Schwartz LK</a:t>
            </a:r>
            <a:r>
              <a:rPr lang="nb-NO" dirty="0" smtClean="0"/>
              <a:t>, et al</a:t>
            </a:r>
            <a:r>
              <a:rPr lang="nb-NO" dirty="0"/>
              <a:t>. </a:t>
            </a:r>
            <a:r>
              <a:rPr lang="en-US" dirty="0"/>
              <a:t>Clinical and Translational Gastroenterology</a:t>
            </a:r>
            <a:r>
              <a:rPr lang="nb-NO" dirty="0" smtClean="0"/>
              <a:t>. </a:t>
            </a:r>
            <a:r>
              <a:rPr lang="en-US" dirty="0"/>
              <a:t>P</a:t>
            </a:r>
            <a:r>
              <a:rPr lang="en-US" dirty="0" smtClean="0"/>
              <a:t>ublished </a:t>
            </a:r>
            <a:r>
              <a:rPr lang="en-US" dirty="0"/>
              <a:t>online 4 February 2016 </a:t>
            </a:r>
            <a:r>
              <a:rPr lang="en-US" dirty="0" smtClean="0"/>
              <a:t>.(</a:t>
            </a:r>
            <a:r>
              <a:rPr lang="en-US" dirty="0"/>
              <a:t>2016) 7 2 142;doi:10.1038/ctg.2015.69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17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smtClean="0"/>
              <a:t>Nyresvikt vs. intestinalsvikt i Norge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713220" y="2203554"/>
            <a:ext cx="8442460" cy="4075326"/>
          </a:xfrm>
        </p:spPr>
        <p:txBody>
          <a:bodyPr>
            <a:normAutofit/>
          </a:bodyPr>
          <a:lstStyle/>
          <a:p>
            <a:r>
              <a:rPr lang="nb-NO" sz="3200" b="1" noProof="0" dirty="0" smtClean="0">
                <a:solidFill>
                  <a:srgbClr val="7030A0"/>
                </a:solidFill>
              </a:rPr>
              <a:t>Telemark:</a:t>
            </a:r>
          </a:p>
          <a:p>
            <a:pPr marL="457200" lvl="1" indent="0">
              <a:buNone/>
            </a:pPr>
            <a:r>
              <a:rPr lang="nb-NO" sz="3200" noProof="0" dirty="0" smtClean="0"/>
              <a:t>4 sentra for nyresvikt</a:t>
            </a:r>
          </a:p>
          <a:p>
            <a:pPr marL="457200" lvl="1" indent="0">
              <a:buNone/>
            </a:pPr>
            <a:r>
              <a:rPr lang="nb-NO" sz="3200" noProof="0" dirty="0" smtClean="0"/>
              <a:t>0 for intestinalsvikt</a:t>
            </a:r>
          </a:p>
          <a:p>
            <a:pPr>
              <a:spcBef>
                <a:spcPts val="2400"/>
              </a:spcBef>
            </a:pPr>
            <a:r>
              <a:rPr lang="nb-NO" sz="3400" b="1" noProof="0" dirty="0" smtClean="0">
                <a:solidFill>
                  <a:srgbClr val="7030A0"/>
                </a:solidFill>
              </a:rPr>
              <a:t>Norge:</a:t>
            </a:r>
          </a:p>
          <a:p>
            <a:pPr marL="0" indent="0">
              <a:buNone/>
            </a:pPr>
            <a:r>
              <a:rPr lang="nb-NO" sz="3400" noProof="0" dirty="0" smtClean="0"/>
              <a:t>37 sentra for nyresvikt</a:t>
            </a:r>
          </a:p>
          <a:p>
            <a:pPr marL="0" indent="0">
              <a:buNone/>
            </a:pPr>
            <a:r>
              <a:rPr lang="nb-NO" sz="3400" noProof="0" dirty="0" smtClean="0"/>
              <a:t>0 sentra for intestinalsvikt</a:t>
            </a:r>
            <a:endParaRPr lang="nb-NO" sz="3400" noProof="0" dirty="0"/>
          </a:p>
        </p:txBody>
      </p:sp>
    </p:spTree>
    <p:extLst>
      <p:ext uri="{BB962C8B-B14F-4D97-AF65-F5344CB8AC3E}">
        <p14:creationId xmlns:p14="http://schemas.microsoft.com/office/powerpoint/2010/main" val="409224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French “Real Life” Experience – 42 patients with SBS, 21 female, 21 male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7382" y="2016690"/>
            <a:ext cx="4886739" cy="45845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Outcome at week 12</a:t>
            </a:r>
          </a:p>
          <a:p>
            <a:r>
              <a:rPr lang="en-US" dirty="0" smtClean="0"/>
              <a:t>Sixty percent were very early responders</a:t>
            </a:r>
          </a:p>
          <a:p>
            <a:r>
              <a:rPr lang="en-US" dirty="0" smtClean="0"/>
              <a:t>No epidemiological or short bowel syndrome anatomy characteristics predicted therapeutic response </a:t>
            </a:r>
          </a:p>
          <a:p>
            <a:r>
              <a:rPr lang="en-US" dirty="0" smtClean="0"/>
              <a:t>Factors associated with weaning:</a:t>
            </a:r>
          </a:p>
          <a:p>
            <a:pPr lvl="1"/>
            <a:r>
              <a:rPr lang="en-US" dirty="0" err="1" smtClean="0"/>
              <a:t>Hyperphagia</a:t>
            </a:r>
            <a:endParaRPr lang="en-US" dirty="0" smtClean="0"/>
          </a:p>
          <a:p>
            <a:pPr lvl="1"/>
            <a:r>
              <a:rPr lang="en-US" dirty="0" smtClean="0"/>
              <a:t>Low PS volumes</a:t>
            </a:r>
            <a:endParaRPr lang="en-US" dirty="0"/>
          </a:p>
        </p:txBody>
      </p:sp>
      <p:graphicFrame>
        <p:nvGraphicFramePr>
          <p:cNvPr id="3" name="Graphique 3"/>
          <p:cNvGraphicFramePr/>
          <p:nvPr>
            <p:extLst/>
          </p:nvPr>
        </p:nvGraphicFramePr>
        <p:xfrm>
          <a:off x="5901545" y="1919559"/>
          <a:ext cx="587997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4"/>
          <p:cNvSpPr txBox="1"/>
          <p:nvPr/>
        </p:nvSpPr>
        <p:spPr>
          <a:xfrm>
            <a:off x="8040216" y="6380202"/>
            <a:ext cx="261779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Joly </a:t>
            </a:r>
            <a:r>
              <a:rPr lang="fr-FR" i="1" dirty="0"/>
              <a:t>et al. </a:t>
            </a:r>
            <a:r>
              <a:rPr lang="fr-FR" dirty="0"/>
              <a:t>JFN 2016</a:t>
            </a:r>
          </a:p>
        </p:txBody>
      </p:sp>
    </p:spTree>
    <p:extLst>
      <p:ext uri="{BB962C8B-B14F-4D97-AF65-F5344CB8AC3E}">
        <p14:creationId xmlns:p14="http://schemas.microsoft.com/office/powerpoint/2010/main" val="20184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Hvem bør vurderes for denne type behandling?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nb-NO" sz="3600" dirty="0" smtClean="0"/>
              <a:t>Mulighet for å slutte med parenteral næring eller væske</a:t>
            </a:r>
          </a:p>
          <a:p>
            <a:pPr marL="742950" indent="-742950">
              <a:buFont typeface="+mj-lt"/>
              <a:buAutoNum type="arabicPeriod"/>
            </a:pPr>
            <a:r>
              <a:rPr lang="nb-NO" sz="3600" dirty="0" smtClean="0"/>
              <a:t>Høyt </a:t>
            </a:r>
            <a:r>
              <a:rPr lang="nb-NO" sz="3600" dirty="0" err="1" smtClean="0"/>
              <a:t>stomifløde</a:t>
            </a:r>
            <a:endParaRPr lang="nb-NO" sz="3600" dirty="0" smtClean="0"/>
          </a:p>
          <a:p>
            <a:pPr lvl="1"/>
            <a:r>
              <a:rPr lang="nb-NO" sz="3200" dirty="0" smtClean="0"/>
              <a:t>  Problemer med nyrer og elektrolytter</a:t>
            </a:r>
          </a:p>
          <a:p>
            <a:pPr marL="742950" indent="-742950">
              <a:buFont typeface="+mj-lt"/>
              <a:buAutoNum type="arabicPeriod"/>
            </a:pPr>
            <a:r>
              <a:rPr lang="nb-NO" sz="3600" dirty="0" smtClean="0"/>
              <a:t>Komplikasjoner med parenteral tilførsel</a:t>
            </a:r>
          </a:p>
          <a:p>
            <a:pPr marL="971550" lvl="1" indent="-514350">
              <a:buFont typeface="+mj-lt"/>
              <a:buAutoNum type="alphaLcParenR"/>
            </a:pPr>
            <a:r>
              <a:rPr lang="nb-NO" sz="3200" dirty="0" smtClean="0"/>
              <a:t>Kateterinfeksjoner</a:t>
            </a:r>
          </a:p>
          <a:p>
            <a:pPr marL="971550" lvl="1" indent="-514350">
              <a:buFont typeface="+mj-lt"/>
              <a:buAutoNum type="alphaLcParenR"/>
            </a:pPr>
            <a:r>
              <a:rPr lang="nb-NO" sz="3200" dirty="0" smtClean="0"/>
              <a:t>Trombose(r), manglende i.v. tilgang</a:t>
            </a:r>
          </a:p>
          <a:p>
            <a:pPr marL="971550" lvl="1" indent="-514350">
              <a:buFont typeface="+mj-lt"/>
              <a:buAutoNum type="alphaLcParenR"/>
            </a:pPr>
            <a:r>
              <a:rPr lang="nb-NO" sz="3200" dirty="0" smtClean="0"/>
              <a:t>Stigende leverprøver</a:t>
            </a:r>
            <a:endParaRPr lang="nb-NO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906006" y="6311900"/>
            <a:ext cx="2805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Author’s personal opinion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92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79953"/>
              </p:ext>
            </p:extLst>
          </p:nvPr>
        </p:nvGraphicFramePr>
        <p:xfrm>
          <a:off x="508000" y="1219200"/>
          <a:ext cx="111760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3556000"/>
                <a:gridCol w="5994400"/>
              </a:tblGrid>
              <a:tr h="4644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j-lt"/>
                        </a:rPr>
                        <a:t>Surgical </a:t>
                      </a:r>
                      <a:r>
                        <a:rPr lang="en-US" sz="1400" baseline="0" dirty="0" smtClean="0">
                          <a:latin typeface="+mj-lt"/>
                        </a:rPr>
                        <a:t>Treatment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0960" marR="12192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j-lt"/>
                        </a:rPr>
                        <a:t>MOA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0960" marR="12192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j-lt"/>
                        </a:rPr>
                        <a:t>Diagrams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0960" marR="12192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6529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 b="1" i="1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Intestinal Lengthening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7475" indent="-117475" algn="l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200" b="1" i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The Bianchi procedure </a:t>
                      </a:r>
                      <a:r>
                        <a:rPr lang="en-US" sz="1200" b="0" i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divides part of the bowel lengthwise into two narrower tubes which are then separated and joined end to end. The result is a longer but narrower bowel.</a:t>
                      </a:r>
                    </a:p>
                    <a:p>
                      <a:pPr marL="117475" indent="-117475" algn="l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200" b="1" i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The STEP procedure </a:t>
                      </a:r>
                      <a:r>
                        <a:rPr lang="en-US" sz="1200" b="0" i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makes multiple incisions into a short, dilated segment of intestine to create a thinner segment of intestine.  This can help absorption and function more efficiently.  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7475" indent="-117475" algn="l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endParaRPr lang="en-US" sz="1200" b="0" i="0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707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200" b="1" i="1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Intestinal Transplant-</a:t>
                      </a:r>
                      <a:r>
                        <a:rPr lang="en-US" sz="1200" b="1" i="1" dirty="0" err="1" smtClean="0">
                          <a:solidFill>
                            <a:schemeClr val="accent2"/>
                          </a:solidFill>
                          <a:latin typeface="+mj-lt"/>
                        </a:rPr>
                        <a:t>ation</a:t>
                      </a:r>
                      <a:endParaRPr lang="en-US" sz="1200" b="1" i="1" dirty="0" smtClean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200" b="0" i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An </a:t>
                      </a:r>
                      <a:r>
                        <a:rPr lang="en-US" sz="1200" b="1" i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intestinal transplant</a:t>
                      </a:r>
                      <a:r>
                        <a:rPr lang="en-US" sz="1200" b="0" i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is a last-resort treatment option for patients with intestinal failure who develop life-threatening complications from total parenteral nutrition (TPN).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7475" indent="-117475" algn="l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endParaRPr lang="en-US" sz="1200" b="0" i="0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249" name="TextBox 5"/>
          <p:cNvSpPr txBox="1">
            <a:spLocks noChangeArrowheads="1"/>
          </p:cNvSpPr>
          <p:nvPr/>
        </p:nvSpPr>
        <p:spPr bwMode="auto">
          <a:xfrm>
            <a:off x="6802968" y="4150133"/>
            <a:ext cx="30225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rgbClr val="002060"/>
                </a:solidFill>
              </a:rPr>
              <a:t>Transplanted organ                   Recipient organ</a:t>
            </a:r>
          </a:p>
        </p:txBody>
      </p:sp>
      <p:graphicFrame>
        <p:nvGraphicFramePr>
          <p:cNvPr id="8230" name="Object 3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50" name="Title 1"/>
          <p:cNvSpPr>
            <a:spLocks noGrp="1"/>
          </p:cNvSpPr>
          <p:nvPr>
            <p:ph type="title"/>
          </p:nvPr>
        </p:nvSpPr>
        <p:spPr>
          <a:xfrm>
            <a:off x="406401" y="138546"/>
            <a:ext cx="11416145" cy="845127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Treatment Landscape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Clinical Management OPTIONS of SBS-IF (6/6)</a:t>
            </a:r>
          </a:p>
        </p:txBody>
      </p:sp>
      <p:sp>
        <p:nvSpPr>
          <p:cNvPr id="8252" name="TextBox 9"/>
          <p:cNvSpPr txBox="1">
            <a:spLocks noChangeArrowheads="1"/>
          </p:cNvSpPr>
          <p:nvPr/>
        </p:nvSpPr>
        <p:spPr bwMode="auto">
          <a:xfrm>
            <a:off x="478367" y="6395214"/>
            <a:ext cx="94488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Source: </a:t>
            </a:r>
            <a:r>
              <a:rPr lang="en-US" sz="1000" dirty="0" err="1">
                <a:solidFill>
                  <a:srgbClr val="000000"/>
                </a:solidFill>
              </a:rPr>
              <a:t>Schwartz,M</a:t>
            </a:r>
            <a:r>
              <a:rPr lang="en-US" sz="1000" dirty="0">
                <a:solidFill>
                  <a:srgbClr val="000000"/>
                </a:solidFill>
              </a:rPr>
              <a:t> et al. Novel therapies for the management of short bowel syndrome in children.  Pediatric Surg. </a:t>
            </a:r>
            <a:r>
              <a:rPr lang="en-US" sz="1000" dirty="0" err="1">
                <a:solidFill>
                  <a:srgbClr val="000000"/>
                </a:solidFill>
              </a:rPr>
              <a:t>Itn</a:t>
            </a:r>
            <a:r>
              <a:rPr lang="en-US" sz="1000" dirty="0">
                <a:solidFill>
                  <a:srgbClr val="000000"/>
                </a:solidFill>
              </a:rPr>
              <a:t> (2013) 29:967-974</a:t>
            </a:r>
          </a:p>
          <a:p>
            <a:r>
              <a:rPr lang="en-US" sz="1000" dirty="0">
                <a:solidFill>
                  <a:srgbClr val="000000"/>
                </a:solidFill>
              </a:rPr>
              <a:t>Images: Nature Reviews | Gastroenterology &amp; Hepatology</a:t>
            </a:r>
          </a:p>
        </p:txBody>
      </p:sp>
      <p:pic>
        <p:nvPicPr>
          <p:cNvPr id="8253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7600" y="4495801"/>
            <a:ext cx="278553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4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4495801"/>
            <a:ext cx="2796117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669259" y="4228597"/>
            <a:ext cx="199349" cy="149512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52651" y="4228597"/>
            <a:ext cx="199349" cy="1495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261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43084" y="1935164"/>
            <a:ext cx="5257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6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2267" y="3165475"/>
            <a:ext cx="478155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63" name="TextBox 16"/>
          <p:cNvSpPr txBox="1">
            <a:spLocks noChangeArrowheads="1"/>
          </p:cNvSpPr>
          <p:nvPr/>
        </p:nvSpPr>
        <p:spPr bwMode="auto">
          <a:xfrm>
            <a:off x="6654800" y="1668869"/>
            <a:ext cx="30208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rgbClr val="002060"/>
                </a:solidFill>
              </a:rPr>
              <a:t>Longitudinal lengthening </a:t>
            </a:r>
            <a:r>
              <a:rPr lang="en-US" sz="1200" b="1">
                <a:solidFill>
                  <a:srgbClr val="002060"/>
                </a:solidFill>
              </a:rPr>
              <a:t>(Bianchi procedure)</a:t>
            </a:r>
          </a:p>
        </p:txBody>
      </p:sp>
      <p:sp>
        <p:nvSpPr>
          <p:cNvPr id="8264" name="TextBox 17"/>
          <p:cNvSpPr txBox="1">
            <a:spLocks noChangeArrowheads="1"/>
          </p:cNvSpPr>
          <p:nvPr/>
        </p:nvSpPr>
        <p:spPr bwMode="auto">
          <a:xfrm>
            <a:off x="6972300" y="2964269"/>
            <a:ext cx="24650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rgbClr val="002060"/>
                </a:solidFill>
              </a:rPr>
              <a:t>Serial transverse enteroplasty </a:t>
            </a:r>
            <a:r>
              <a:rPr lang="en-US" sz="1200" b="1">
                <a:solidFill>
                  <a:srgbClr val="002060"/>
                </a:solidFill>
              </a:rPr>
              <a:t>(STEP)</a:t>
            </a:r>
          </a:p>
        </p:txBody>
      </p:sp>
    </p:spTree>
    <p:extLst>
      <p:ext uri="{BB962C8B-B14F-4D97-AF65-F5344CB8AC3E}">
        <p14:creationId xmlns:p14="http://schemas.microsoft.com/office/powerpoint/2010/main" val="219859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</a:t>
            </a:r>
            <a:r>
              <a:rPr lang="en-US" b="1" dirty="0" smtClean="0"/>
              <a:t>ntestinal </a:t>
            </a:r>
            <a:r>
              <a:rPr lang="en-US" b="1" dirty="0"/>
              <a:t>and </a:t>
            </a:r>
            <a:r>
              <a:rPr lang="en-US" b="1" dirty="0" err="1"/>
              <a:t>M</a:t>
            </a:r>
            <a:r>
              <a:rPr lang="en-US" b="1" dirty="0" err="1" smtClean="0"/>
              <a:t>ultivisceral</a:t>
            </a:r>
            <a:r>
              <a:rPr lang="en-US" b="1" dirty="0" smtClean="0"/>
              <a:t> </a:t>
            </a:r>
            <a:r>
              <a:rPr lang="en-US" b="1" dirty="0"/>
              <a:t>T</a:t>
            </a:r>
            <a:r>
              <a:rPr lang="en-US" b="1" dirty="0" smtClean="0"/>
              <a:t>ransplantation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Primary </a:t>
            </a:r>
            <a:r>
              <a:rPr lang="en-US" dirty="0" smtClean="0"/>
              <a:t>indications</a:t>
            </a:r>
          </a:p>
          <a:p>
            <a:pPr lvl="1"/>
            <a:r>
              <a:rPr lang="en-US" dirty="0" smtClean="0"/>
              <a:t>Depletion </a:t>
            </a:r>
            <a:r>
              <a:rPr lang="en-US" dirty="0"/>
              <a:t>of central venous access </a:t>
            </a:r>
            <a:r>
              <a:rPr lang="en-US" dirty="0" smtClean="0"/>
              <a:t>sites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ultiple </a:t>
            </a:r>
            <a:r>
              <a:rPr lang="en-US" dirty="0"/>
              <a:t>episodes of catheter related sepsis, e</a:t>
            </a:r>
            <a:r>
              <a:rPr lang="en-US" dirty="0" smtClean="0"/>
              <a:t>lectrolyte </a:t>
            </a:r>
            <a:r>
              <a:rPr lang="en-US" dirty="0"/>
              <a:t>disturbance, d</a:t>
            </a:r>
            <a:r>
              <a:rPr lang="en-US" dirty="0" smtClean="0"/>
              <a:t>ehydration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rogressive </a:t>
            </a:r>
            <a:r>
              <a:rPr lang="en-US" dirty="0"/>
              <a:t>cholestatic liver failure. </a:t>
            </a:r>
            <a:endParaRPr lang="en-US" dirty="0" smtClean="0"/>
          </a:p>
          <a:p>
            <a:r>
              <a:rPr lang="en-US" dirty="0" smtClean="0"/>
              <a:t>Additional 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iffuse </a:t>
            </a:r>
            <a:r>
              <a:rPr lang="en-US" dirty="0"/>
              <a:t>portomesenteric thrombosis, </a:t>
            </a:r>
            <a:endParaRPr lang="en-US" dirty="0" smtClean="0"/>
          </a:p>
          <a:p>
            <a:pPr lvl="1"/>
            <a:r>
              <a:rPr lang="en-US" dirty="0"/>
              <a:t>M</a:t>
            </a:r>
            <a:r>
              <a:rPr lang="en-US" dirty="0" smtClean="0"/>
              <a:t>alignancies </a:t>
            </a:r>
            <a:r>
              <a:rPr lang="en-US" dirty="0"/>
              <a:t>limited to the abdominal </a:t>
            </a:r>
            <a:r>
              <a:rPr lang="en-US" dirty="0" smtClean="0"/>
              <a:t>compartment</a:t>
            </a:r>
          </a:p>
          <a:p>
            <a:pPr lvl="1"/>
            <a:r>
              <a:rPr lang="en-US" dirty="0" smtClean="0"/>
              <a:t>Congenital </a:t>
            </a:r>
            <a:r>
              <a:rPr lang="en-US" dirty="0"/>
              <a:t>motility disorders of the </a:t>
            </a:r>
            <a:r>
              <a:rPr lang="en-US" dirty="0" smtClean="0"/>
              <a:t>intestine</a:t>
            </a:r>
            <a:endParaRPr lang="en-US" dirty="0"/>
          </a:p>
        </p:txBody>
      </p:sp>
      <p:sp>
        <p:nvSpPr>
          <p:cNvPr id="4" name="Rektangel 4"/>
          <p:cNvSpPr/>
          <p:nvPr/>
        </p:nvSpPr>
        <p:spPr>
          <a:xfrm>
            <a:off x="398584" y="6072812"/>
            <a:ext cx="11394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smtClean="0"/>
              <a:t>Up-to-date, </a:t>
            </a:r>
            <a:r>
              <a:rPr lang="nb-NO" dirty="0" err="1" smtClean="0"/>
              <a:t>accessed</a:t>
            </a:r>
            <a:r>
              <a:rPr lang="nb-NO" dirty="0" smtClean="0"/>
              <a:t> 26 </a:t>
            </a:r>
            <a:r>
              <a:rPr lang="nb-NO" dirty="0" err="1" smtClean="0"/>
              <a:t>Sept</a:t>
            </a:r>
            <a:r>
              <a:rPr lang="nb-NO" dirty="0" smtClean="0"/>
              <a:t>, </a:t>
            </a:r>
            <a:r>
              <a:rPr lang="en-US" dirty="0" smtClean="0"/>
              <a:t>2016</a:t>
            </a:r>
          </a:p>
          <a:p>
            <a:pPr algn="ctr"/>
            <a:r>
              <a:rPr lang="en-US" dirty="0"/>
              <a:t>http://</a:t>
            </a:r>
            <a:r>
              <a:rPr lang="en-US" dirty="0" err="1"/>
              <a:t>www.uptodate.com</a:t>
            </a:r>
            <a:r>
              <a:rPr lang="en-US" dirty="0"/>
              <a:t>/contents/overview-of-intestinal-and-</a:t>
            </a:r>
            <a:r>
              <a:rPr lang="en-US" dirty="0" err="1"/>
              <a:t>multivisceral</a:t>
            </a:r>
            <a:r>
              <a:rPr lang="en-US" dirty="0"/>
              <a:t>-transplantation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866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345" y="125260"/>
            <a:ext cx="11648641" cy="951978"/>
          </a:xfrm>
        </p:spPr>
        <p:txBody>
          <a:bodyPr>
            <a:normAutofit fontScale="90000"/>
          </a:bodyPr>
          <a:lstStyle/>
          <a:p>
            <a:r>
              <a:rPr lang="nb-NO" b="1" noProof="0" dirty="0" err="1" smtClean="0">
                <a:solidFill>
                  <a:srgbClr val="C00000"/>
                </a:solidFill>
              </a:rPr>
              <a:t>Multidisciplinary</a:t>
            </a:r>
            <a:r>
              <a:rPr lang="nb-NO" b="1" noProof="0" dirty="0" smtClean="0">
                <a:solidFill>
                  <a:srgbClr val="C00000"/>
                </a:solidFill>
              </a:rPr>
              <a:t> Team (MDT) i Telemark – anno 2017</a:t>
            </a:r>
            <a:endParaRPr lang="nb-NO" b="1" noProof="0" dirty="0">
              <a:solidFill>
                <a:srgbClr val="C0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49469" y="1177448"/>
            <a:ext cx="6145823" cy="554744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nb-NO" sz="2800" noProof="0" dirty="0" smtClean="0"/>
              <a:t>Team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nb-NO" sz="2600" noProof="0" dirty="0" smtClean="0"/>
              <a:t>Én gastroenterolog  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nb-NO" sz="2000" dirty="0" smtClean="0"/>
              <a:t>Håper på flere</a:t>
            </a:r>
            <a:endParaRPr lang="nb-NO" sz="2000" noProof="0" dirty="0" smtClean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nb-NO" sz="2600" noProof="0" dirty="0" smtClean="0"/>
              <a:t>Én ernæringsfysiolog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nb-NO" sz="2000" noProof="0" dirty="0" smtClean="0"/>
              <a:t>Arbeider foreløpig kun på kreftavdelingen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nb-NO" dirty="0" smtClean="0"/>
              <a:t>Hun sendte meg nylig et flott hefte: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nb-NO" dirty="0" smtClean="0"/>
              <a:t>“DIÆTBEHANDLING AF PATIENTER MED KORTTARMSSYNDROM”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nb-NO" dirty="0" smtClean="0"/>
              <a:t>“</a:t>
            </a:r>
            <a:r>
              <a:rPr lang="nb-NO" dirty="0" err="1" smtClean="0"/>
              <a:t>Udarbejdet</a:t>
            </a:r>
            <a:r>
              <a:rPr lang="nb-NO" dirty="0" smtClean="0"/>
              <a:t> av Foreningen </a:t>
            </a:r>
            <a:r>
              <a:rPr lang="nb-NO" dirty="0" err="1" smtClean="0"/>
              <a:t>af</a:t>
            </a:r>
            <a:r>
              <a:rPr lang="nb-NO" dirty="0" smtClean="0"/>
              <a:t> Kliniske </a:t>
            </a:r>
            <a:r>
              <a:rPr lang="nb-NO" dirty="0" err="1" smtClean="0"/>
              <a:t>Diætister</a:t>
            </a:r>
            <a:r>
              <a:rPr lang="nb-NO" dirty="0" smtClean="0"/>
              <a:t>”</a:t>
            </a:r>
            <a:endParaRPr lang="nb-NO" sz="2000" noProof="0" dirty="0" smtClean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nb-NO" sz="2600" noProof="0" dirty="0" smtClean="0"/>
              <a:t>To sykepleiere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nb-NO" sz="2000" noProof="0" dirty="0" smtClean="0"/>
              <a:t>På magetarm avdelingen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nb-NO" sz="2000" noProof="0" dirty="0" smtClean="0"/>
              <a:t>De har lyst til å spesialisere seg i ernæring</a:t>
            </a:r>
            <a:endParaRPr lang="nb-NO" dirty="0" smtClean="0"/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nb-NO" sz="2000" noProof="0" dirty="0" smtClean="0"/>
              <a:t>Ingen tid satt av til det ennå</a:t>
            </a:r>
            <a:endParaRPr lang="nb-NO" sz="2800" noProof="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156054" y="1193110"/>
            <a:ext cx="5503863" cy="5253990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nb-NO" sz="2600" dirty="0" smtClean="0"/>
              <a:t>To farmasøyter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nb-NO" dirty="0" smtClean="0"/>
              <a:t>De lærer pasienter å blande og bruke </a:t>
            </a:r>
            <a:r>
              <a:rPr lang="nb-NO" dirty="0" err="1" smtClean="0"/>
              <a:t>teduglutid</a:t>
            </a:r>
            <a:endParaRPr lang="nb-NO" dirty="0" smtClean="0"/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nb-NO" dirty="0" smtClean="0"/>
              <a:t>De setter vitaminer og mineraler i poser med parenteral ernæring 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nb-NO" sz="2600" dirty="0" smtClean="0"/>
              <a:t>Én turnuslege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nb-NO" dirty="0" smtClean="0"/>
              <a:t>Hun er meget interessert i ernæring 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nb-NO" dirty="0" smtClean="0"/>
              <a:t>Holdt nylig et flott foredrag for kirurgene</a:t>
            </a:r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8906006" y="6311900"/>
            <a:ext cx="2805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Author’s personal opinion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443"/>
            <a:ext cx="10515600" cy="962634"/>
          </a:xfrm>
        </p:spPr>
        <p:txBody>
          <a:bodyPr/>
          <a:lstStyle/>
          <a:p>
            <a:r>
              <a:rPr lang="nb-NO" b="1" dirty="0" smtClean="0">
                <a:solidFill>
                  <a:srgbClr val="C00000"/>
                </a:solidFill>
              </a:rPr>
              <a:t>Hinder og vanskeligheter</a:t>
            </a:r>
            <a:endParaRPr lang="nb-NO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3331"/>
            <a:ext cx="10515600" cy="4911834"/>
          </a:xfrm>
        </p:spPr>
        <p:txBody>
          <a:bodyPr>
            <a:normAutofit/>
          </a:bodyPr>
          <a:lstStyle/>
          <a:p>
            <a:r>
              <a:rPr lang="nb-NO" sz="3000" dirty="0" smtClean="0"/>
              <a:t>Tid til å drive med ernæring</a:t>
            </a:r>
          </a:p>
          <a:p>
            <a:pPr lvl="1"/>
            <a:r>
              <a:rPr lang="nb-NO" sz="2600" dirty="0"/>
              <a:t>U</a:t>
            </a:r>
            <a:r>
              <a:rPr lang="nb-NO" sz="2600" dirty="0" smtClean="0"/>
              <a:t>tredning kan ta 8 timer</a:t>
            </a:r>
          </a:p>
          <a:p>
            <a:pPr lvl="1"/>
            <a:r>
              <a:rPr lang="nb-NO" sz="2600" dirty="0" smtClean="0"/>
              <a:t>Det er lite penger å tjene</a:t>
            </a:r>
          </a:p>
          <a:p>
            <a:pPr lvl="1"/>
            <a:r>
              <a:rPr lang="nb-NO" sz="2600" dirty="0" smtClean="0"/>
              <a:t>Pasienter med sure oppstøt står i kø til endoskopi</a:t>
            </a:r>
          </a:p>
          <a:p>
            <a:pPr lvl="2"/>
            <a:r>
              <a:rPr lang="nb-NO" sz="2600" dirty="0" smtClean="0"/>
              <a:t>God inntjening</a:t>
            </a:r>
          </a:p>
          <a:p>
            <a:r>
              <a:rPr lang="nb-NO" sz="3000" dirty="0" smtClean="0"/>
              <a:t>Kort tarm er en nedprioritert, lavstatus pasientgruppe (sammen med IBS)</a:t>
            </a:r>
          </a:p>
          <a:p>
            <a:pPr lvl="1"/>
            <a:r>
              <a:rPr lang="nb-NO" sz="2600" dirty="0" smtClean="0"/>
              <a:t>IBD, ERCP, POEM, RFA, kreft (“pakkeforløp”) og levertransplantasjoner er høystatus</a:t>
            </a:r>
          </a:p>
          <a:p>
            <a:r>
              <a:rPr lang="nb-NO" sz="3000" dirty="0" smtClean="0"/>
              <a:t>TED er til stor hjelp pga. </a:t>
            </a:r>
            <a:r>
              <a:rPr lang="nb-NO" sz="3000" dirty="0" err="1" smtClean="0"/>
              <a:t>suboptimal</a:t>
            </a:r>
            <a:r>
              <a:rPr lang="nb-NO" sz="3000" dirty="0" smtClean="0"/>
              <a:t> infrastruktur for PN i Telemark (og evt. hele Norge)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06006" y="6311900"/>
            <a:ext cx="2805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Author’s personal opinion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4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183"/>
            <a:ext cx="10515600" cy="887478"/>
          </a:xfrm>
        </p:spPr>
        <p:txBody>
          <a:bodyPr/>
          <a:lstStyle/>
          <a:p>
            <a:r>
              <a:rPr lang="nb-NO" dirty="0" smtClean="0"/>
              <a:t>“I have a </a:t>
            </a:r>
            <a:r>
              <a:rPr lang="nb-NO" dirty="0" err="1"/>
              <a:t>D</a:t>
            </a:r>
            <a:r>
              <a:rPr lang="nb-NO" dirty="0" err="1" smtClean="0"/>
              <a:t>ream</a:t>
            </a:r>
            <a:r>
              <a:rPr lang="nb-NO" dirty="0" smtClean="0"/>
              <a:t>”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39662"/>
            <a:ext cx="9019592" cy="5818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dirty="0" smtClean="0"/>
              <a:t>Opprette fire sentre for hjemme i.v. ernæring/væske Norge</a:t>
            </a:r>
          </a:p>
          <a:p>
            <a:pPr lvl="1"/>
            <a:r>
              <a:rPr lang="nb-NO" dirty="0" smtClean="0"/>
              <a:t>  Egne senger, leger, sykepleiere, KEF, farmasøyt</a:t>
            </a:r>
          </a:p>
          <a:p>
            <a:pPr lvl="1"/>
            <a:r>
              <a:rPr lang="nb-NO" dirty="0" smtClean="0"/>
              <a:t>  De må bli super-spesialister på området ala </a:t>
            </a:r>
            <a:br>
              <a:rPr lang="nb-NO" dirty="0" smtClean="0"/>
            </a:br>
            <a:r>
              <a:rPr lang="nb-NO" dirty="0" smtClean="0"/>
              <a:t>professor Palle Bakker Jeppesen i København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Lage en pasient-støtteforening</a:t>
            </a:r>
            <a:r>
              <a:rPr lang="nb-NO" smtClean="0"/>
              <a:t>: hpn.dk</a:t>
            </a: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Lage en </a:t>
            </a:r>
            <a:r>
              <a:rPr lang="nb-NO" dirty="0" err="1" smtClean="0"/>
              <a:t>Facebook</a:t>
            </a:r>
            <a:r>
              <a:rPr lang="nb-NO" dirty="0" smtClean="0"/>
              <a:t> gruppe</a:t>
            </a:r>
          </a:p>
          <a:p>
            <a:pPr lvl="1"/>
            <a:r>
              <a:rPr lang="nb-NO" dirty="0" smtClean="0"/>
              <a:t>  Danmark: </a:t>
            </a:r>
            <a:r>
              <a:rPr lang="nb-NO" dirty="0" err="1" smtClean="0"/>
              <a:t>Plug'n'Play</a:t>
            </a:r>
            <a:r>
              <a:rPr lang="nb-NO" dirty="0" smtClean="0"/>
              <a:t> med HPN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Oversette dansk litteratur til norsk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Opprette et register for de med kort </a:t>
            </a:r>
            <a:br>
              <a:rPr lang="nb-NO" dirty="0" smtClean="0"/>
            </a:br>
            <a:r>
              <a:rPr lang="nb-NO" dirty="0" smtClean="0"/>
              <a:t>tarm og andre som får i.v. hjemme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”</a:t>
            </a:r>
            <a:r>
              <a:rPr lang="nb-NO" dirty="0" err="1" smtClean="0"/>
              <a:t>Visiting</a:t>
            </a:r>
            <a:r>
              <a:rPr lang="nb-NO" dirty="0" smtClean="0"/>
              <a:t> professor” opplegg</a:t>
            </a:r>
          </a:p>
          <a:p>
            <a:pPr lvl="1"/>
            <a:r>
              <a:rPr lang="nb-NO" dirty="0" smtClean="0"/>
              <a:t>  Sende en spesialist til norske sykehus og undersøke pasientene</a:t>
            </a:r>
          </a:p>
          <a:p>
            <a:pPr lvl="1"/>
            <a:r>
              <a:rPr lang="nb-NO" dirty="0" smtClean="0"/>
              <a:t>  Slik som dr. med. Jostein </a:t>
            </a:r>
            <a:r>
              <a:rPr lang="nb-NO" dirty="0" err="1" smtClean="0"/>
              <a:t>Sauar</a:t>
            </a:r>
            <a:r>
              <a:rPr lang="nb-NO" dirty="0" smtClean="0"/>
              <a:t> gjorde med IBS skolen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Delta i forskning på nye medisiner for kort tarm-syndrom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Seminar på NGF Årsmøte</a:t>
            </a:r>
            <a:endParaRPr lang="nb-NO" dirty="0"/>
          </a:p>
        </p:txBody>
      </p:sp>
      <p:sp>
        <p:nvSpPr>
          <p:cNvPr id="4" name="AutoShape 2" descr="Bilderesultat for i have a dream quot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23" y="1619749"/>
            <a:ext cx="5601341" cy="32881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06006" y="6311900"/>
            <a:ext cx="2805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Author’s personal opinion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1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Ekstra slides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770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3700" y="0"/>
            <a:ext cx="88519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1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196975"/>
          </a:xfrm>
        </p:spPr>
        <p:txBody>
          <a:bodyPr/>
          <a:lstStyle/>
          <a:p>
            <a:r>
              <a:rPr lang="nb-NO" dirty="0" smtClean="0"/>
              <a:t>ORS in Norway - 1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228725"/>
            <a:ext cx="10515600" cy="4351338"/>
          </a:xfrm>
        </p:spPr>
        <p:txBody>
          <a:bodyPr>
            <a:normAutofit/>
          </a:bodyPr>
          <a:lstStyle/>
          <a:p>
            <a:r>
              <a:rPr lang="nb-NO" dirty="0" smtClean="0"/>
              <a:t>GEM® </a:t>
            </a:r>
          </a:p>
          <a:p>
            <a:pPr lvl="1"/>
            <a:r>
              <a:rPr lang="nb-NO" dirty="0" smtClean="0"/>
              <a:t>PULVER </a:t>
            </a:r>
            <a:r>
              <a:rPr lang="nb-NO" dirty="0"/>
              <a:t>TIL MIKSTUR, oppløsning: </a:t>
            </a:r>
            <a:r>
              <a:rPr lang="nb-NO" i="1" dirty="0"/>
              <a:t>Hver pose </a:t>
            </a:r>
            <a:r>
              <a:rPr lang="nb-NO" i="1" dirty="0" err="1"/>
              <a:t>inneh</a:t>
            </a:r>
            <a:r>
              <a:rPr lang="nb-NO" i="1" dirty="0"/>
              <a:t>.:</a:t>
            </a:r>
            <a:r>
              <a:rPr lang="nb-NO" dirty="0"/>
              <a:t> Natriumklorid 0,39 g, kaliumklorid 0,50 g, </a:t>
            </a:r>
            <a:r>
              <a:rPr lang="nb-NO" dirty="0" err="1"/>
              <a:t>natriumsitrat</a:t>
            </a:r>
            <a:r>
              <a:rPr lang="nb-NO" dirty="0"/>
              <a:t> 0,98 g, glukose 8,13 </a:t>
            </a:r>
            <a:r>
              <a:rPr lang="nb-NO" dirty="0" smtClean="0"/>
              <a:t>g</a:t>
            </a:r>
          </a:p>
          <a:p>
            <a:pPr lvl="1"/>
            <a:r>
              <a:rPr lang="nb-NO" dirty="0"/>
              <a:t>Tilberedning/Håndtering: 30 g (3 poser) skal løses i 10 </a:t>
            </a:r>
            <a:r>
              <a:rPr lang="nb-NO" dirty="0" smtClean="0"/>
              <a:t>dl (=1000 ml) </a:t>
            </a:r>
            <a:r>
              <a:rPr lang="nb-NO" dirty="0"/>
              <a:t>kokt og avkjølt vann. </a:t>
            </a:r>
            <a:endParaRPr lang="nb-NO" dirty="0" smtClean="0"/>
          </a:p>
          <a:p>
            <a:pPr lvl="1"/>
            <a:r>
              <a:rPr lang="nb-NO" dirty="0"/>
              <a:t>Smaken kan om ønskelig justeres ved tilsetning av en liten mengde konsentrert saft (maks. 10 ml/liter ferdigblandet mikstur</a:t>
            </a:r>
            <a:r>
              <a:rPr lang="nb-NO" dirty="0" smtClean="0"/>
              <a:t>).</a:t>
            </a:r>
          </a:p>
          <a:p>
            <a:pPr lvl="1"/>
            <a:r>
              <a:rPr lang="nb-NO" dirty="0" smtClean="0"/>
              <a:t>1000 ml inneholder da: </a:t>
            </a:r>
            <a:r>
              <a:rPr lang="nb-NO" dirty="0"/>
              <a:t>Natriumklorid </a:t>
            </a:r>
            <a:r>
              <a:rPr lang="nb-NO" dirty="0" smtClean="0"/>
              <a:t>1,17 </a:t>
            </a:r>
            <a:r>
              <a:rPr lang="nb-NO" dirty="0"/>
              <a:t>g, kaliumklorid </a:t>
            </a:r>
            <a:r>
              <a:rPr lang="nb-NO" dirty="0" smtClean="0"/>
              <a:t>1,5 </a:t>
            </a:r>
            <a:r>
              <a:rPr lang="nb-NO" dirty="0"/>
              <a:t>g, </a:t>
            </a:r>
            <a:r>
              <a:rPr lang="nb-NO" dirty="0" err="1"/>
              <a:t>natriumsitrat</a:t>
            </a:r>
            <a:r>
              <a:rPr lang="nb-NO" dirty="0"/>
              <a:t> </a:t>
            </a:r>
            <a:r>
              <a:rPr lang="nb-NO" dirty="0" smtClean="0"/>
              <a:t>2,94 g</a:t>
            </a:r>
            <a:r>
              <a:rPr lang="nb-NO" dirty="0"/>
              <a:t>, glukose </a:t>
            </a:r>
            <a:r>
              <a:rPr lang="nb-NO" dirty="0" smtClean="0"/>
              <a:t>24,4 g</a:t>
            </a:r>
          </a:p>
          <a:p>
            <a:pPr marL="914400" lvl="2" indent="0">
              <a:buNone/>
            </a:pPr>
            <a:endParaRPr lang="nb-NO" dirty="0"/>
          </a:p>
          <a:p>
            <a:pPr lvl="1"/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3200401" y="5689898"/>
            <a:ext cx="8319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Ubesvart spørsmål: </a:t>
            </a:r>
          </a:p>
          <a:p>
            <a:r>
              <a:rPr lang="nb-NO" sz="2000" dirty="0" smtClean="0"/>
              <a:t>Hvis man bare teller natriumklorid da er den for lite salt. Hvis man skal tilføye </a:t>
            </a:r>
            <a:r>
              <a:rPr lang="nb-NO" sz="2000" dirty="0" err="1" smtClean="0"/>
              <a:t>natriumsitrat</a:t>
            </a:r>
            <a:r>
              <a:rPr lang="nb-NO" sz="2000" dirty="0" smtClean="0"/>
              <a:t> (1,17 + 2,94 = 4,11) da er den for salt.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75727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SBS og lengde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588" y="1419548"/>
            <a:ext cx="9806565" cy="4120296"/>
          </a:xfrm>
        </p:spPr>
        <p:txBody>
          <a:bodyPr>
            <a:normAutofit fontScale="92500" lnSpcReduction="10000"/>
          </a:bodyPr>
          <a:lstStyle/>
          <a:p>
            <a:r>
              <a:rPr lang="nb-NO" sz="3200" dirty="0" smtClean="0"/>
              <a:t>Tynntarmen er 400-800 cm lang</a:t>
            </a:r>
          </a:p>
          <a:p>
            <a:pPr lvl="1"/>
            <a:r>
              <a:rPr lang="nb-NO" dirty="0" smtClean="0"/>
              <a:t>I snitt 630 cm for menn og 590 cm for kvinner</a:t>
            </a:r>
          </a:p>
          <a:p>
            <a:r>
              <a:rPr lang="nb-NO" sz="3200" dirty="0" smtClean="0"/>
              <a:t>Duodenum er 25-40 cm lang</a:t>
            </a:r>
          </a:p>
          <a:p>
            <a:r>
              <a:rPr lang="nb-NO" sz="3200" dirty="0" smtClean="0"/>
              <a:t>Resten: Jejunum 60%, ileum 40%</a:t>
            </a:r>
          </a:p>
          <a:p>
            <a:r>
              <a:rPr lang="nb-NO" sz="3200" dirty="0" smtClean="0"/>
              <a:t>Absorbsjonsflate: </a:t>
            </a:r>
          </a:p>
          <a:p>
            <a:pPr lvl="1"/>
            <a:r>
              <a:rPr lang="nb-NO" dirty="0" smtClean="0"/>
              <a:t>Halv badmintonbane</a:t>
            </a:r>
          </a:p>
          <a:p>
            <a:pPr lvl="1"/>
            <a:r>
              <a:rPr lang="nb-NO" dirty="0" smtClean="0"/>
              <a:t>Kan absorbere 6-8 liter væske</a:t>
            </a:r>
          </a:p>
          <a:p>
            <a:r>
              <a:rPr lang="nb-NO" sz="3200" dirty="0" smtClean="0"/>
              <a:t> Reservekapasitet:</a:t>
            </a:r>
          </a:p>
          <a:p>
            <a:pPr lvl="1"/>
            <a:r>
              <a:rPr lang="nb-NO" dirty="0" smtClean="0"/>
              <a:t>Plagsomme symptomer skjer ikke før ¾ av opprinnelig tynntarm er operert bort</a:t>
            </a:r>
            <a:endParaRPr lang="nb-NO" dirty="0"/>
          </a:p>
        </p:txBody>
      </p:sp>
      <p:sp>
        <p:nvSpPr>
          <p:cNvPr id="5" name="Rektangel 3"/>
          <p:cNvSpPr/>
          <p:nvPr/>
        </p:nvSpPr>
        <p:spPr>
          <a:xfrm>
            <a:off x="1859796" y="6075492"/>
            <a:ext cx="8349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err="1" smtClean="0"/>
              <a:t>Underhill</a:t>
            </a:r>
            <a:r>
              <a:rPr lang="nb-NO" dirty="0" smtClean="0"/>
              <a:t> BM. Intestinal </a:t>
            </a:r>
            <a:r>
              <a:rPr lang="nb-NO" dirty="0" err="1" smtClean="0"/>
              <a:t>length</a:t>
            </a:r>
            <a:r>
              <a:rPr lang="nb-NO" dirty="0" smtClean="0"/>
              <a:t> in man. BMJ. 1955;2(4950):1243-1246.</a:t>
            </a:r>
          </a:p>
          <a:p>
            <a:r>
              <a:rPr lang="nb-NO" dirty="0" err="1" smtClean="0"/>
              <a:t>Bechtold</a:t>
            </a:r>
            <a:r>
              <a:rPr lang="nb-NO" dirty="0" smtClean="0"/>
              <a:t> </a:t>
            </a:r>
            <a:r>
              <a:rPr lang="nb-NO" dirty="0"/>
              <a:t>ML, </a:t>
            </a:r>
            <a:r>
              <a:rPr lang="nb-NO" dirty="0" smtClean="0"/>
              <a:t>et al. </a:t>
            </a:r>
            <a:r>
              <a:rPr lang="nb-NO" i="1" dirty="0" smtClean="0"/>
              <a:t>Curr </a:t>
            </a:r>
            <a:r>
              <a:rPr lang="nb-NO" i="1" dirty="0"/>
              <a:t>Gastroenterol Rep.</a:t>
            </a:r>
            <a:r>
              <a:rPr lang="nb-NO" dirty="0"/>
              <a:t> 2014;16(7):392</a:t>
            </a:r>
          </a:p>
        </p:txBody>
      </p:sp>
    </p:spTree>
    <p:extLst>
      <p:ext uri="{BB962C8B-B14F-4D97-AF65-F5344CB8AC3E}">
        <p14:creationId xmlns:p14="http://schemas.microsoft.com/office/powerpoint/2010/main" val="9125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ORS in Norway - 2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42900" y="1825625"/>
            <a:ext cx="10096500" cy="4351338"/>
          </a:xfrm>
        </p:spPr>
        <p:txBody>
          <a:bodyPr>
            <a:normAutofit/>
          </a:bodyPr>
          <a:lstStyle/>
          <a:p>
            <a:r>
              <a:rPr lang="nb-NO" sz="3200" dirty="0" err="1" smtClean="0"/>
              <a:t>Resorb</a:t>
            </a:r>
            <a:r>
              <a:rPr lang="nb-NO" sz="3200" dirty="0" smtClean="0"/>
              <a:t>®</a:t>
            </a:r>
          </a:p>
          <a:p>
            <a:pPr lvl="1"/>
            <a:r>
              <a:rPr lang="nb-NO" sz="2800" dirty="0"/>
              <a:t>Glukose, surhetsregulerende </a:t>
            </a:r>
            <a:r>
              <a:rPr lang="nb-NO" sz="2800" dirty="0" smtClean="0"/>
              <a:t>middel</a:t>
            </a:r>
          </a:p>
          <a:p>
            <a:pPr lvl="2"/>
            <a:r>
              <a:rPr lang="nb-NO" sz="2800" dirty="0" err="1"/>
              <a:t>Glukos</a:t>
            </a:r>
            <a:r>
              <a:rPr lang="nb-NO" sz="2800" dirty="0"/>
              <a:t>, </a:t>
            </a:r>
            <a:r>
              <a:rPr lang="nb-NO" sz="2800" dirty="0" err="1"/>
              <a:t>surhetsreglerande</a:t>
            </a:r>
            <a:r>
              <a:rPr lang="nb-NO" sz="2800" dirty="0"/>
              <a:t> </a:t>
            </a:r>
            <a:r>
              <a:rPr lang="nb-NO" sz="2800" dirty="0" err="1"/>
              <a:t>medel</a:t>
            </a:r>
            <a:r>
              <a:rPr lang="nb-NO" sz="2800" dirty="0"/>
              <a:t> (</a:t>
            </a:r>
            <a:r>
              <a:rPr lang="nb-NO" sz="2800" dirty="0" err="1"/>
              <a:t>citronsyra</a:t>
            </a:r>
            <a:r>
              <a:rPr lang="nb-NO" sz="2800" dirty="0"/>
              <a:t>, </a:t>
            </a:r>
            <a:r>
              <a:rPr lang="nb-NO" sz="2800" dirty="0" err="1"/>
              <a:t>natriumvätekarbonat</a:t>
            </a:r>
            <a:r>
              <a:rPr lang="nb-NO" sz="2800" dirty="0" smtClean="0"/>
              <a:t>), natriumklorid</a:t>
            </a:r>
            <a:r>
              <a:rPr lang="nb-NO" sz="2800" dirty="0"/>
              <a:t>, kaliumklorid, </a:t>
            </a:r>
            <a:r>
              <a:rPr lang="nb-NO" sz="2800" dirty="0" err="1"/>
              <a:t>arom</a:t>
            </a:r>
            <a:r>
              <a:rPr lang="nb-NO" sz="2800" dirty="0" smtClean="0"/>
              <a:t>, </a:t>
            </a:r>
            <a:r>
              <a:rPr lang="nb-NO" sz="2800" dirty="0" err="1" smtClean="0"/>
              <a:t>sötningsmedel</a:t>
            </a:r>
            <a:r>
              <a:rPr lang="nb-NO" sz="2800" dirty="0" smtClean="0"/>
              <a:t> </a:t>
            </a:r>
            <a:r>
              <a:rPr lang="nb-NO" sz="2800" dirty="0" err="1" smtClean="0"/>
              <a:t>sackarin</a:t>
            </a:r>
            <a:endParaRPr lang="nb-NO" sz="2800" dirty="0" smtClean="0"/>
          </a:p>
          <a:p>
            <a:pPr lvl="3"/>
            <a:r>
              <a:rPr lang="nb-NO" sz="2000" dirty="0" smtClean="0"/>
              <a:t>Sitronsyre</a:t>
            </a:r>
            <a:r>
              <a:rPr lang="nb-NO" sz="2000" dirty="0"/>
              <a:t>, </a:t>
            </a:r>
            <a:r>
              <a:rPr lang="nb-NO" sz="2000" dirty="0" smtClean="0"/>
              <a:t>natrium-hydrogenkarbonat, </a:t>
            </a:r>
            <a:r>
              <a:rPr lang="nb-NO" sz="2000" dirty="0"/>
              <a:t>natriumklorid, kaliumklorid, aroma, søtstoff </a:t>
            </a:r>
            <a:r>
              <a:rPr lang="nb-NO" sz="2000" dirty="0" smtClean="0"/>
              <a:t>sakkarin</a:t>
            </a:r>
          </a:p>
          <a:p>
            <a:pPr lvl="1"/>
            <a:r>
              <a:rPr lang="sv-SE" sz="2800" dirty="0" smtClean="0"/>
              <a:t>Finns </a:t>
            </a:r>
            <a:r>
              <a:rPr lang="sv-SE" sz="2800" dirty="0"/>
              <a:t>i smakerna Apelsin, Svartvinbär och </a:t>
            </a:r>
            <a:r>
              <a:rPr lang="sv-SE" sz="2800" dirty="0" smtClean="0"/>
              <a:t>Hallon</a:t>
            </a:r>
          </a:p>
          <a:p>
            <a:pPr lvl="1"/>
            <a:r>
              <a:rPr lang="sv-SE" sz="2800" dirty="0"/>
              <a:t>1 brustablett löses i 120 ml </a:t>
            </a:r>
            <a:r>
              <a:rPr lang="sv-SE" sz="2800" dirty="0" smtClean="0"/>
              <a:t>vatten</a:t>
            </a:r>
            <a:endParaRPr lang="nb-NO" sz="2800" dirty="0" smtClean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975" y="3495675"/>
            <a:ext cx="1143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58800" y="76198"/>
            <a:ext cx="5156200" cy="718457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Næringsinnhold </a:t>
            </a:r>
            <a:r>
              <a:rPr lang="nb-NO" dirty="0" err="1" smtClean="0"/>
              <a:t>Resorb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528914"/>
              </p:ext>
            </p:extLst>
          </p:nvPr>
        </p:nvGraphicFramePr>
        <p:xfrm>
          <a:off x="293914" y="762000"/>
          <a:ext cx="5636986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819"/>
                <a:gridCol w="1851339"/>
                <a:gridCol w="2062828"/>
              </a:tblGrid>
              <a:tr h="414118">
                <a:tc>
                  <a:txBody>
                    <a:bodyPr/>
                    <a:lstStyle/>
                    <a:p>
                      <a:r>
                        <a:rPr lang="nb-NO" dirty="0" smtClean="0"/>
                        <a:t>Energi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Kcal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Resorb</a:t>
                      </a:r>
                      <a:r>
                        <a:rPr lang="nb-NO" baseline="0" dirty="0" smtClean="0"/>
                        <a:t> 1 tablett (120 ml)</a:t>
                      </a:r>
                      <a:endParaRPr lang="nb-NO" dirty="0"/>
                    </a:p>
                  </a:txBody>
                  <a:tcPr/>
                </a:tc>
              </a:tr>
              <a:tr h="414118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Energi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Kcal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15</a:t>
                      </a:r>
                      <a:endParaRPr lang="nb-NO" sz="2400" dirty="0"/>
                    </a:p>
                  </a:txBody>
                  <a:tcPr/>
                </a:tc>
              </a:tr>
              <a:tr h="414118">
                <a:tc>
                  <a:txBody>
                    <a:bodyPr/>
                    <a:lstStyle/>
                    <a:p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err="1" smtClean="0"/>
                        <a:t>kJ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60</a:t>
                      </a:r>
                      <a:endParaRPr lang="nb-NO" sz="2400" dirty="0"/>
                    </a:p>
                  </a:txBody>
                  <a:tcPr/>
                </a:tc>
              </a:tr>
              <a:tr h="414118">
                <a:tc>
                  <a:txBody>
                    <a:bodyPr/>
                    <a:lstStyle/>
                    <a:p>
                      <a:r>
                        <a:rPr lang="nb-NO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Protein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g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&lt;0,1</a:t>
                      </a:r>
                      <a:endParaRPr lang="nb-NO" sz="2400" dirty="0"/>
                    </a:p>
                  </a:txBody>
                  <a:tcPr/>
                </a:tc>
              </a:tr>
              <a:tr h="414118">
                <a:tc>
                  <a:txBody>
                    <a:bodyPr/>
                    <a:lstStyle/>
                    <a:p>
                      <a:r>
                        <a:rPr lang="nb-NO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Kolhydrat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g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nb-NO" sz="2400" dirty="0"/>
                    </a:p>
                  </a:txBody>
                  <a:tcPr/>
                </a:tc>
              </a:tr>
              <a:tr h="414118">
                <a:tc>
                  <a:txBody>
                    <a:bodyPr/>
                    <a:lstStyle/>
                    <a:p>
                      <a:r>
                        <a:rPr lang="nb-NO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Fett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g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&lt;0,1</a:t>
                      </a:r>
                      <a:endParaRPr lang="nb-NO" sz="2400" dirty="0"/>
                    </a:p>
                  </a:txBody>
                  <a:tcPr/>
                </a:tc>
              </a:tr>
              <a:tr h="414118">
                <a:tc>
                  <a:txBody>
                    <a:bodyPr/>
                    <a:lstStyle/>
                    <a:p>
                      <a:r>
                        <a:rPr lang="nb-NO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Mineraler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400" dirty="0"/>
                    </a:p>
                  </a:txBody>
                  <a:tcPr/>
                </a:tc>
              </a:tr>
              <a:tr h="414118">
                <a:tc>
                  <a:txBody>
                    <a:bodyPr/>
                    <a:lstStyle/>
                    <a:p>
                      <a:r>
                        <a:rPr lang="nb-NO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Natrium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g/</a:t>
                      </a:r>
                      <a:r>
                        <a:rPr lang="nb-NO" sz="2400" dirty="0" err="1" smtClean="0"/>
                        <a:t>mmol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0,16/7</a:t>
                      </a:r>
                      <a:endParaRPr lang="nb-NO" sz="2400" dirty="0"/>
                    </a:p>
                  </a:txBody>
                  <a:tcPr/>
                </a:tc>
              </a:tr>
              <a:tr h="414118">
                <a:tc>
                  <a:txBody>
                    <a:bodyPr/>
                    <a:lstStyle/>
                    <a:p>
                      <a:r>
                        <a:rPr lang="nb-NO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Klorid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dirty="0" smtClean="0"/>
                        <a:t>g/</a:t>
                      </a:r>
                      <a:r>
                        <a:rPr lang="nb-NO" sz="2400" dirty="0" err="1" smtClean="0"/>
                        <a:t>mmol</a:t>
                      </a:r>
                      <a:endParaRPr lang="nb-NO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0,2/5,6</a:t>
                      </a:r>
                      <a:endParaRPr lang="nb-NO" sz="2400" dirty="0"/>
                    </a:p>
                  </a:txBody>
                  <a:tcPr/>
                </a:tc>
              </a:tr>
              <a:tr h="414118">
                <a:tc>
                  <a:txBody>
                    <a:bodyPr/>
                    <a:lstStyle/>
                    <a:p>
                      <a:r>
                        <a:rPr lang="nb-NO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Kalium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dirty="0" smtClean="0"/>
                        <a:t>g/</a:t>
                      </a:r>
                      <a:r>
                        <a:rPr lang="nb-NO" sz="2400" dirty="0" err="1" smtClean="0"/>
                        <a:t>mmol</a:t>
                      </a:r>
                      <a:endParaRPr lang="nb-NO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0,1/2,6</a:t>
                      </a:r>
                      <a:endParaRPr lang="nb-NO" sz="2400" dirty="0"/>
                    </a:p>
                  </a:txBody>
                  <a:tcPr/>
                </a:tc>
              </a:tr>
              <a:tr h="414118">
                <a:tc>
                  <a:txBody>
                    <a:bodyPr/>
                    <a:lstStyle/>
                    <a:p>
                      <a:r>
                        <a:rPr lang="nb-NO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Citrat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dirty="0" smtClean="0"/>
                        <a:t>g/</a:t>
                      </a:r>
                      <a:r>
                        <a:rPr lang="nb-NO" sz="2400" dirty="0" err="1" smtClean="0"/>
                        <a:t>mmol</a:t>
                      </a:r>
                      <a:endParaRPr lang="nb-NO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0,7/3,7</a:t>
                      </a:r>
                      <a:endParaRPr lang="nb-NO" sz="2400" dirty="0"/>
                    </a:p>
                  </a:txBody>
                  <a:tcPr/>
                </a:tc>
              </a:tr>
              <a:tr h="414118">
                <a:tc>
                  <a:txBody>
                    <a:bodyPr/>
                    <a:lstStyle/>
                    <a:p>
                      <a:r>
                        <a:rPr lang="nb-NO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Osmolalitet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mOsm</a:t>
                      </a:r>
                      <a:r>
                        <a:rPr lang="nb-NO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/kg H2O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290</a:t>
                      </a:r>
                      <a:endParaRPr lang="nb-NO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6965673" y="819502"/>
            <a:ext cx="441297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dirty="0" smtClean="0"/>
              <a:t>1000 ml inneholder:</a:t>
            </a:r>
          </a:p>
          <a:p>
            <a:r>
              <a:rPr lang="nb-NO" sz="2200" dirty="0" smtClean="0"/>
              <a:t>1,33 g natrium = 58 </a:t>
            </a:r>
            <a:r>
              <a:rPr lang="nb-NO" sz="2200" dirty="0" err="1" smtClean="0"/>
              <a:t>meq</a:t>
            </a:r>
            <a:r>
              <a:rPr lang="nb-NO" sz="2200" dirty="0" smtClean="0"/>
              <a:t> natrium</a:t>
            </a:r>
          </a:p>
          <a:p>
            <a:r>
              <a:rPr lang="nb-NO" sz="2200" dirty="0"/>
              <a:t>25 g </a:t>
            </a:r>
            <a:r>
              <a:rPr lang="nb-NO" sz="2200" dirty="0" smtClean="0"/>
              <a:t>kolhydrat</a:t>
            </a:r>
            <a:endParaRPr lang="nb-NO" sz="2200" dirty="0"/>
          </a:p>
          <a:p>
            <a:pPr marL="0" lvl="2">
              <a:spcBef>
                <a:spcPts val="1200"/>
              </a:spcBef>
            </a:pPr>
            <a:r>
              <a:rPr lang="nb-NO" sz="2200" dirty="0"/>
              <a:t>Sammenlignet med </a:t>
            </a:r>
            <a:r>
              <a:rPr lang="nb-NO" sz="2200" dirty="0" err="1"/>
              <a:t>Ceralyte</a:t>
            </a:r>
            <a:r>
              <a:rPr lang="nb-NO" sz="2200" dirty="0"/>
              <a:t> 90 som har natrium 2,1 g og glukose 40 </a:t>
            </a:r>
            <a:r>
              <a:rPr lang="nb-NO" sz="2200" dirty="0" smtClean="0"/>
              <a:t>g</a:t>
            </a:r>
            <a:endParaRPr lang="nb-NO" sz="2200" dirty="0"/>
          </a:p>
          <a:p>
            <a:pPr marL="0" lvl="2">
              <a:spcBef>
                <a:spcPts val="1200"/>
              </a:spcBef>
            </a:pPr>
            <a:r>
              <a:rPr lang="nb-NO" sz="2200" dirty="0" err="1" smtClean="0"/>
              <a:t>Resorb</a:t>
            </a:r>
            <a:r>
              <a:rPr lang="nb-NO" sz="2200" dirty="0" smtClean="0"/>
              <a:t> er derfor ikke salt nok, men bedre enn ikke noe.</a:t>
            </a:r>
          </a:p>
          <a:p>
            <a:pPr marL="0" lvl="2">
              <a:spcBef>
                <a:spcPts val="1200"/>
              </a:spcBef>
            </a:pPr>
            <a:r>
              <a:rPr lang="nb-NO" sz="2200" dirty="0" smtClean="0"/>
              <a:t>Kraftig </a:t>
            </a:r>
            <a:r>
              <a:rPr lang="nb-NO" sz="2200" dirty="0"/>
              <a:t>markedsført de siste </a:t>
            </a:r>
            <a:r>
              <a:rPr lang="nb-NO" sz="2200" dirty="0" smtClean="0"/>
              <a:t>årene.</a:t>
            </a:r>
          </a:p>
          <a:p>
            <a:pPr marL="0" lvl="2">
              <a:spcBef>
                <a:spcPts val="1200"/>
              </a:spcBef>
            </a:pPr>
            <a:r>
              <a:rPr lang="nb-NO" sz="2200" dirty="0" smtClean="0"/>
              <a:t>Godt </a:t>
            </a:r>
            <a:r>
              <a:rPr lang="nb-NO" sz="2200" dirty="0"/>
              <a:t>tolerert grunnet rimelig god smak (særlig </a:t>
            </a:r>
            <a:r>
              <a:rPr lang="nb-NO" sz="2200" dirty="0" smtClean="0"/>
              <a:t>appelsin/sitrus</a:t>
            </a:r>
            <a:r>
              <a:rPr lang="nb-NO" sz="2200" dirty="0"/>
              <a:t>, som man får tak i </a:t>
            </a:r>
            <a:r>
              <a:rPr lang="nb-NO" sz="2200" dirty="0" err="1" smtClean="0"/>
              <a:t>i</a:t>
            </a:r>
            <a:r>
              <a:rPr lang="nb-NO" sz="2200" dirty="0" smtClean="0"/>
              <a:t> Sverige).</a:t>
            </a:r>
            <a:endParaRPr lang="nb-NO" sz="2200" dirty="0"/>
          </a:p>
          <a:p>
            <a:pPr marL="0" lvl="2">
              <a:spcBef>
                <a:spcPts val="1200"/>
              </a:spcBef>
            </a:pPr>
            <a:r>
              <a:rPr lang="nb-NO" sz="2200" dirty="0" smtClean="0"/>
              <a:t>Det er vanskelig å få pasienter til å drikke mer enn </a:t>
            </a:r>
            <a:r>
              <a:rPr lang="nb-NO" sz="2200" dirty="0" err="1" smtClean="0"/>
              <a:t>Ceralyte</a:t>
            </a:r>
            <a:r>
              <a:rPr lang="nb-NO" sz="2200" dirty="0" smtClean="0"/>
              <a:t> 70 som har </a:t>
            </a:r>
            <a:r>
              <a:rPr lang="nb-NO" sz="2200" dirty="0"/>
              <a:t>natrium </a:t>
            </a:r>
            <a:r>
              <a:rPr lang="nb-NO" sz="2200" dirty="0" smtClean="0"/>
              <a:t>1,6 </a:t>
            </a:r>
            <a:r>
              <a:rPr lang="nb-NO" sz="2200" dirty="0"/>
              <a:t>g og glukose 40 </a:t>
            </a:r>
            <a:r>
              <a:rPr lang="nb-NO" sz="2200" dirty="0" smtClean="0"/>
              <a:t>g 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83119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1770"/>
            <a:ext cx="10058400" cy="707738"/>
          </a:xfrm>
        </p:spPr>
        <p:txBody>
          <a:bodyPr>
            <a:normAutofit/>
          </a:bodyPr>
          <a:lstStyle/>
          <a:p>
            <a:pPr algn="ctr"/>
            <a:r>
              <a:rPr lang="nb-NO" sz="4000" dirty="0" smtClean="0"/>
              <a:t>Typer SBS etter kirurgisk reseksjon</a:t>
            </a:r>
            <a:endParaRPr lang="nb-NO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82" y="3078764"/>
            <a:ext cx="6555623" cy="3583135"/>
          </a:xfrm>
          <a:prstGeom prst="rect">
            <a:avLst/>
          </a:prstGeom>
        </p:spPr>
      </p:pic>
      <p:sp>
        <p:nvSpPr>
          <p:cNvPr id="9" name="Rektangel 3"/>
          <p:cNvSpPr/>
          <p:nvPr/>
        </p:nvSpPr>
        <p:spPr>
          <a:xfrm>
            <a:off x="8449930" y="5991076"/>
            <a:ext cx="3557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smtClean="0"/>
              <a:t>Bechtold </a:t>
            </a:r>
            <a:r>
              <a:rPr lang="nb-NO" dirty="0"/>
              <a:t>ML, </a:t>
            </a:r>
            <a:r>
              <a:rPr lang="nb-NO" dirty="0" smtClean="0"/>
              <a:t>et al. </a:t>
            </a:r>
            <a:r>
              <a:rPr lang="nb-NO" i="1" dirty="0" smtClean="0"/>
              <a:t>Curr </a:t>
            </a:r>
            <a:r>
              <a:rPr lang="nb-NO" i="1" dirty="0"/>
              <a:t>Gastroenterol Rep.</a:t>
            </a:r>
            <a:r>
              <a:rPr lang="nb-NO" dirty="0"/>
              <a:t> 2014;16(7):392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614" y="1066308"/>
            <a:ext cx="68129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Type III: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err="1" smtClean="0"/>
              <a:t>Jejunoileocolonisk</a:t>
            </a:r>
            <a:r>
              <a:rPr lang="en-US" sz="2000" dirty="0" smtClean="0"/>
              <a:t> anastomose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err="1" smtClean="0"/>
              <a:t>Alle</a:t>
            </a:r>
            <a:r>
              <a:rPr lang="en-US" sz="2000" dirty="0" smtClean="0"/>
              <a:t> </a:t>
            </a:r>
            <a:r>
              <a:rPr lang="en-US" sz="2000" dirty="0" err="1" smtClean="0"/>
              <a:t>segmenter</a:t>
            </a:r>
            <a:r>
              <a:rPr lang="en-US" sz="2000" dirty="0" smtClean="0"/>
              <a:t> </a:t>
            </a:r>
            <a:r>
              <a:rPr lang="en-US" sz="2000" dirty="0" err="1" smtClean="0"/>
              <a:t>og</a:t>
            </a:r>
            <a:r>
              <a:rPr lang="en-US" sz="2000" dirty="0" smtClean="0"/>
              <a:t> colon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/>
              <a:t>Den </a:t>
            </a:r>
            <a:r>
              <a:rPr lang="en-US" sz="2000" dirty="0" err="1" smtClean="0"/>
              <a:t>beste</a:t>
            </a:r>
            <a:r>
              <a:rPr lang="en-US" sz="2000" dirty="0" smtClean="0"/>
              <a:t> </a:t>
            </a:r>
            <a:r>
              <a:rPr lang="en-US" sz="2000" dirty="0" err="1" smtClean="0"/>
              <a:t>prognosen</a:t>
            </a:r>
            <a:endParaRPr lang="en-US" sz="2000" dirty="0" smtClean="0"/>
          </a:p>
          <a:p>
            <a:pPr marL="800100" lvl="1" indent="-342900">
              <a:buFont typeface="Arial" charset="0"/>
              <a:buChar char="•"/>
            </a:pPr>
            <a:r>
              <a:rPr lang="en-US" sz="2000" dirty="0" err="1" smtClean="0"/>
              <a:t>Må</a:t>
            </a:r>
            <a:r>
              <a:rPr lang="en-US" sz="2000" dirty="0" smtClean="0"/>
              <a:t> ha </a:t>
            </a:r>
            <a:r>
              <a:rPr lang="en-US" sz="2000" dirty="0" err="1" smtClean="0"/>
              <a:t>minst</a:t>
            </a:r>
            <a:r>
              <a:rPr lang="en-US" sz="2000" dirty="0" smtClean="0"/>
              <a:t> 30 cm </a:t>
            </a:r>
            <a:r>
              <a:rPr lang="en-US" sz="2000" dirty="0" err="1" smtClean="0"/>
              <a:t>tynntarm</a:t>
            </a:r>
            <a:r>
              <a:rPr lang="en-US" sz="2000" dirty="0" smtClean="0"/>
              <a:t> for </a:t>
            </a:r>
            <a:r>
              <a:rPr lang="en-US" sz="2000" dirty="0" err="1" smtClean="0"/>
              <a:t>evt</a:t>
            </a:r>
            <a:r>
              <a:rPr lang="en-US" sz="2000" dirty="0" smtClean="0"/>
              <a:t>. </a:t>
            </a:r>
            <a:r>
              <a:rPr lang="en-US" sz="2000" dirty="0" err="1" smtClean="0"/>
              <a:t>å</a:t>
            </a:r>
            <a:r>
              <a:rPr lang="en-US" sz="2000" dirty="0" smtClean="0"/>
              <a:t> </a:t>
            </a:r>
            <a:r>
              <a:rPr lang="en-US" sz="2000" dirty="0" err="1" smtClean="0"/>
              <a:t>klare</a:t>
            </a:r>
            <a:r>
              <a:rPr lang="en-US" sz="2000" dirty="0" smtClean="0"/>
              <a:t> </a:t>
            </a:r>
            <a:r>
              <a:rPr lang="en-US" sz="2000" dirty="0" err="1" smtClean="0"/>
              <a:t>seg</a:t>
            </a:r>
            <a:r>
              <a:rPr lang="en-US" sz="2000" dirty="0" smtClean="0"/>
              <a:t> </a:t>
            </a:r>
            <a:r>
              <a:rPr lang="en-US" sz="2000" dirty="0" err="1" smtClean="0"/>
              <a:t>uten</a:t>
            </a:r>
            <a:r>
              <a:rPr lang="en-US" sz="2000" dirty="0" smtClean="0"/>
              <a:t> PN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56665" y="1057784"/>
            <a:ext cx="4596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Type II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err="1" smtClean="0"/>
              <a:t>Jejunocolonisk</a:t>
            </a:r>
            <a:r>
              <a:rPr lang="en-US" sz="2000" dirty="0" smtClean="0"/>
              <a:t> anastomose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err="1" smtClean="0"/>
              <a:t>Trenger</a:t>
            </a:r>
            <a:r>
              <a:rPr lang="en-US" sz="2000" dirty="0" smtClean="0"/>
              <a:t> </a:t>
            </a:r>
            <a:r>
              <a:rPr lang="en-US" sz="2000" dirty="0" err="1" smtClean="0"/>
              <a:t>minst</a:t>
            </a:r>
            <a:r>
              <a:rPr lang="en-US" sz="2000" dirty="0" smtClean="0"/>
              <a:t> 60 cm </a:t>
            </a:r>
            <a:r>
              <a:rPr lang="en-US" sz="2000" dirty="0" err="1" smtClean="0"/>
              <a:t>tynntarm</a:t>
            </a:r>
            <a:endParaRPr lang="en-US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441624" y="2486839"/>
            <a:ext cx="4757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Type I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/>
              <a:t>Jejunostomi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err="1" smtClean="0"/>
              <a:t>Trenger</a:t>
            </a:r>
            <a:r>
              <a:rPr lang="en-US" sz="2000" dirty="0" smtClean="0"/>
              <a:t> </a:t>
            </a:r>
            <a:r>
              <a:rPr lang="en-US" sz="2000" dirty="0" err="1" smtClean="0"/>
              <a:t>minst</a:t>
            </a:r>
            <a:r>
              <a:rPr lang="en-US" sz="2000" dirty="0" smtClean="0"/>
              <a:t> 100 cm </a:t>
            </a:r>
            <a:r>
              <a:rPr lang="en-US" sz="2000" dirty="0" err="1" smtClean="0"/>
              <a:t>tynntarm</a:t>
            </a:r>
            <a:endParaRPr lang="en-US" sz="2000" dirty="0" smtClean="0"/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/>
              <a:t>Den </a:t>
            </a:r>
            <a:r>
              <a:rPr lang="en-US" sz="2000" dirty="0" err="1" smtClean="0"/>
              <a:t>vanskeligste</a:t>
            </a:r>
            <a:r>
              <a:rPr lang="en-US" sz="2000" dirty="0" smtClean="0"/>
              <a:t> </a:t>
            </a:r>
            <a:r>
              <a:rPr lang="en-US" sz="2000" dirty="0" err="1" smtClean="0"/>
              <a:t>å</a:t>
            </a:r>
            <a:r>
              <a:rPr lang="en-US" sz="2000" dirty="0" smtClean="0"/>
              <a:t> </a:t>
            </a:r>
            <a:r>
              <a:rPr lang="en-US" sz="2000" dirty="0" err="1" smtClean="0"/>
              <a:t>behandle</a:t>
            </a:r>
            <a:endParaRPr lang="en-US" sz="2000" dirty="0" smtClean="0"/>
          </a:p>
          <a:p>
            <a:pPr marL="800100" lvl="1" indent="-342900">
              <a:buFont typeface="Arial" charset="0"/>
              <a:buChar char="•"/>
            </a:pPr>
            <a:r>
              <a:rPr lang="en-US" sz="2000" dirty="0" err="1" smtClean="0"/>
              <a:t>Mye</a:t>
            </a:r>
            <a:r>
              <a:rPr lang="en-US" sz="2000" dirty="0" smtClean="0"/>
              <a:t> </a:t>
            </a:r>
            <a:r>
              <a:rPr lang="en-US" sz="2000" dirty="0" err="1" smtClean="0"/>
              <a:t>mindre</a:t>
            </a:r>
            <a:r>
              <a:rPr lang="en-US" sz="2000" dirty="0" smtClean="0"/>
              <a:t> </a:t>
            </a:r>
            <a:r>
              <a:rPr lang="en-US" sz="2000" dirty="0" err="1" smtClean="0"/>
              <a:t>adaptasjon</a:t>
            </a:r>
            <a:r>
              <a:rPr lang="en-US" sz="2000" dirty="0" smtClean="0"/>
              <a:t> </a:t>
            </a:r>
            <a:r>
              <a:rPr lang="en-US" sz="2000" dirty="0" err="1" smtClean="0"/>
              <a:t>skjer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047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3822</TotalTime>
  <Words>6316</Words>
  <Application>Microsoft Office PowerPoint</Application>
  <PresentationFormat>Egendefinert</PresentationFormat>
  <Paragraphs>952</Paragraphs>
  <Slides>81</Slides>
  <Notes>34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2</vt:i4>
      </vt:variant>
      <vt:variant>
        <vt:lpstr>Lysbildetitler</vt:lpstr>
      </vt:variant>
      <vt:variant>
        <vt:i4>81</vt:i4>
      </vt:variant>
    </vt:vector>
  </HeadingPairs>
  <TitlesOfParts>
    <vt:vector size="84" baseType="lpstr">
      <vt:lpstr>Office Theme</vt:lpstr>
      <vt:lpstr>think-cell Slide</vt:lpstr>
      <vt:lpstr>Regneark</vt:lpstr>
      <vt:lpstr>Kort tarm-syndrom Anatomi, fysiologi  og behandling</vt:lpstr>
      <vt:lpstr>Cholera toxin</vt:lpstr>
      <vt:lpstr>Updated on Oral Rehydration Solution – Improved Survival</vt:lpstr>
      <vt:lpstr>What to tell our patients?</vt:lpstr>
      <vt:lpstr>Short bowel (eller gut) syndrome (SBS)  </vt:lpstr>
      <vt:lpstr>SBS - årsaker</vt:lpstr>
      <vt:lpstr>Nyresvikt vs. intestinalsvikt i Norge</vt:lpstr>
      <vt:lpstr>SBS og lengde</vt:lpstr>
      <vt:lpstr>Typer SBS etter kirurgisk reseksjon</vt:lpstr>
      <vt:lpstr>Funksjonsfordeling i tarmen - 1</vt:lpstr>
      <vt:lpstr>Funksjonsfordeling i tarmen - 2</vt:lpstr>
      <vt:lpstr>Funksjonsfordeling i tarmen - 3</vt:lpstr>
      <vt:lpstr>Intestinal adaptasjon</vt:lpstr>
      <vt:lpstr>Ileum</vt:lpstr>
      <vt:lpstr>Typisk ostomi/avføring fløde (“output”)/døgn</vt:lpstr>
      <vt:lpstr>Kosthold</vt:lpstr>
      <vt:lpstr>Polyfagi</vt:lpstr>
      <vt:lpstr>Væske</vt:lpstr>
      <vt:lpstr>Elektrolyttforstyrrelser</vt:lpstr>
      <vt:lpstr>Symptomer og risikofaktorer for dehydrering</vt:lpstr>
      <vt:lpstr>Hydrering - observasjoner</vt:lpstr>
      <vt:lpstr>Tykktarm</vt:lpstr>
      <vt:lpstr>Behandling av dehydrering</vt:lpstr>
      <vt:lpstr>Væske – mellom en stein og et hardt sted</vt:lpstr>
      <vt:lpstr>«Oral Rehydration Solution» (ORS)</vt:lpstr>
      <vt:lpstr>Noen ORS</vt:lpstr>
      <vt:lpstr>“Minst dårlige” væsker for de med SBS</vt:lpstr>
      <vt:lpstr>Væske i SBS - ORS </vt:lpstr>
      <vt:lpstr>Tips for bruk av ORS</vt:lpstr>
      <vt:lpstr>Kostholdsanbefalinger ved SBS</vt:lpstr>
      <vt:lpstr>Parenteral væske</vt:lpstr>
      <vt:lpstr>Protein</vt:lpstr>
      <vt:lpstr>Karbohydrater</vt:lpstr>
      <vt:lpstr>Fettinntak</vt:lpstr>
      <vt:lpstr>Medium-chain triglyserider</vt:lpstr>
      <vt:lpstr>Fibertilskudd</vt:lpstr>
      <vt:lpstr>Sonder</vt:lpstr>
      <vt:lpstr>PEG, DPEJ</vt:lpstr>
      <vt:lpstr>Medikamenter</vt:lpstr>
      <vt:lpstr>Medikamenter - oversikt</vt:lpstr>
      <vt:lpstr>1. Bremse transitt og redusere diaré/ostomi</vt:lpstr>
      <vt:lpstr>Antimotilitetsmidler</vt:lpstr>
      <vt:lpstr>a) Loperamid, 2 mg kapsler (Imodium®)</vt:lpstr>
      <vt:lpstr>b) Kolestyramin. Diaré pga. gallesalter – 1</vt:lpstr>
      <vt:lpstr>b) Kolestyramin - 2</vt:lpstr>
      <vt:lpstr>c) Opiater - 1      </vt:lpstr>
      <vt:lpstr>c) Opiater - 2</vt:lpstr>
      <vt:lpstr>d) Pankreasenzymer</vt:lpstr>
      <vt:lpstr>2. Redusere GI sekresjon</vt:lpstr>
      <vt:lpstr>a) Proton-pumpe hemmere - 1</vt:lpstr>
      <vt:lpstr>a) Proton-pumpe hemmere - 2</vt:lpstr>
      <vt:lpstr>b) Somatostatin analoger – oktreotid - 1</vt:lpstr>
      <vt:lpstr>b) Oktreotid - 2</vt:lpstr>
      <vt:lpstr>c) Klonidin</vt:lpstr>
      <vt:lpstr>3. Bakteriell overvekst i tynntarm (SIBO) - 1</vt:lpstr>
      <vt:lpstr>SIBO - 2</vt:lpstr>
      <vt:lpstr>SIBO – 3: Antibiotika og probiotika </vt:lpstr>
      <vt:lpstr>4. Trofiske midler, vekstfaktorer</vt:lpstr>
      <vt:lpstr>a &amp; b) Veksthormon og glutamin</vt:lpstr>
      <vt:lpstr>Intestinal Adaptation After Resection</vt:lpstr>
      <vt:lpstr>Complications of PS-dependent SBS1-3</vt:lpstr>
      <vt:lpstr>c) Teduglutid (Revestive®) - 1</vt:lpstr>
      <vt:lpstr>Teduglutid (Revestive®) - 2</vt:lpstr>
      <vt:lpstr>Råd fra EMA (European Medicines Agency)</vt:lpstr>
      <vt:lpstr>Folketrygdloven - teduglutid Endret: 3/15, 8/18, 12/16 Preparatnavn: Revestive injeksjonsvæske. ATC-kode: A16AX08  </vt:lpstr>
      <vt:lpstr>Teduglutid (Revestive®) - 3</vt:lpstr>
      <vt:lpstr>STEPS-2 study design</vt:lpstr>
      <vt:lpstr>Long-term teduglutide. Figure 2a</vt:lpstr>
      <vt:lpstr>Long-term teduglutide. Figure 2b</vt:lpstr>
      <vt:lpstr>The French “Real Life” Experience – 42 patients with SBS, 21 female, 21 male</vt:lpstr>
      <vt:lpstr>Hvem bør vurderes for denne type behandling?</vt:lpstr>
      <vt:lpstr>Treatment Landscape Clinical Management OPTIONS of SBS-IF (6/6)</vt:lpstr>
      <vt:lpstr>Intestinal and Multivisceral Transplantation</vt:lpstr>
      <vt:lpstr>Multidisciplinary Team (MDT) i Telemark – anno 2017</vt:lpstr>
      <vt:lpstr>Hinder og vanskeligheter</vt:lpstr>
      <vt:lpstr>“I have a Dream”</vt:lpstr>
      <vt:lpstr>Ekstra slides</vt:lpstr>
      <vt:lpstr>PowerPoint-presentasjon</vt:lpstr>
      <vt:lpstr>ORS in Norway - 1</vt:lpstr>
      <vt:lpstr>ORS in Norway - 2</vt:lpstr>
      <vt:lpstr>Næringsinnhold Resorb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Bernstein, Tor Eivind</cp:lastModifiedBy>
  <cp:revision>470</cp:revision>
  <dcterms:created xsi:type="dcterms:W3CDTF">2016-02-28T12:11:05Z</dcterms:created>
  <dcterms:modified xsi:type="dcterms:W3CDTF">2018-01-31T15:19:06Z</dcterms:modified>
</cp:coreProperties>
</file>